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61" r:id="rId6"/>
    <p:sldId id="285" r:id="rId7"/>
    <p:sldId id="262" r:id="rId8"/>
    <p:sldId id="263" r:id="rId9"/>
    <p:sldId id="264" r:id="rId10"/>
    <p:sldId id="258" r:id="rId11"/>
    <p:sldId id="266" r:id="rId12"/>
    <p:sldId id="284" r:id="rId13"/>
    <p:sldId id="287" r:id="rId14"/>
    <p:sldId id="286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wards, Shannon" userId="45db3604-41ba-4dc1-826d-0214f6dade2c" providerId="ADAL" clId="{AF4E13E4-B886-4C2A-AF3B-89739E77E70E}"/>
    <pc:docChg chg="undo custSel delSld modSld">
      <pc:chgData name="Sewards, Shannon" userId="45db3604-41ba-4dc1-826d-0214f6dade2c" providerId="ADAL" clId="{AF4E13E4-B886-4C2A-AF3B-89739E77E70E}" dt="2021-12-09T20:55:32.191" v="101" actId="27636"/>
      <pc:docMkLst>
        <pc:docMk/>
      </pc:docMkLst>
      <pc:sldChg chg="addSp delSp modSp mod setBg addAnim delAnim modAnim delDesignElem">
        <pc:chgData name="Sewards, Shannon" userId="45db3604-41ba-4dc1-826d-0214f6dade2c" providerId="ADAL" clId="{AF4E13E4-B886-4C2A-AF3B-89739E77E70E}" dt="2021-12-09T20:55:32.191" v="101" actId="27636"/>
        <pc:sldMkLst>
          <pc:docMk/>
          <pc:sldMk cId="3210935389" sldId="256"/>
        </pc:sldMkLst>
        <pc:spChg chg="mod">
          <ac:chgData name="Sewards, Shannon" userId="45db3604-41ba-4dc1-826d-0214f6dade2c" providerId="ADAL" clId="{AF4E13E4-B886-4C2A-AF3B-89739E77E70E}" dt="2021-12-09T20:55:32.191" v="101" actId="27636"/>
          <ac:spMkLst>
            <pc:docMk/>
            <pc:sldMk cId="3210935389" sldId="256"/>
            <ac:spMk id="3" creationId="{00000000-0000-0000-0000-000000000000}"/>
          </ac:spMkLst>
        </pc:spChg>
        <pc:spChg chg="add">
          <ac:chgData name="Sewards, Shannon" userId="45db3604-41ba-4dc1-826d-0214f6dade2c" providerId="ADAL" clId="{AF4E13E4-B886-4C2A-AF3B-89739E77E70E}" dt="2021-12-09T20:47:57.182" v="36" actId="26606"/>
          <ac:spMkLst>
            <pc:docMk/>
            <pc:sldMk cId="3210935389" sldId="256"/>
            <ac:spMk id="5" creationId="{0F97E041-634B-4B3E-8669-42583D95672F}"/>
          </ac:spMkLst>
        </pc:spChg>
        <pc:spChg chg="add">
          <ac:chgData name="Sewards, Shannon" userId="45db3604-41ba-4dc1-826d-0214f6dade2c" providerId="ADAL" clId="{AF4E13E4-B886-4C2A-AF3B-89739E77E70E}" dt="2021-12-09T20:47:57.182" v="36" actId="26606"/>
          <ac:spMkLst>
            <pc:docMk/>
            <pc:sldMk cId="3210935389" sldId="256"/>
            <ac:spMk id="6" creationId="{69825ADD-F95C-4747-9B41-5DB21C28E6D2}"/>
          </ac:spMkLst>
        </pc:spChg>
        <pc:spChg chg="add del">
          <ac:chgData name="Sewards, Shannon" userId="45db3604-41ba-4dc1-826d-0214f6dade2c" providerId="ADAL" clId="{AF4E13E4-B886-4C2A-AF3B-89739E77E70E}" dt="2021-12-09T20:46:07.028" v="21" actId="26606"/>
          <ac:spMkLst>
            <pc:docMk/>
            <pc:sldMk cId="3210935389" sldId="256"/>
            <ac:spMk id="8" creationId="{B7D4B16D-600A-41A1-8B1B-3727C56C0C9B}"/>
          </ac:spMkLst>
        </pc:spChg>
        <pc:spChg chg="add">
          <ac:chgData name="Sewards, Shannon" userId="45db3604-41ba-4dc1-826d-0214f6dade2c" providerId="ADAL" clId="{AF4E13E4-B886-4C2A-AF3B-89739E77E70E}" dt="2021-12-09T20:47:57.182" v="36" actId="26606"/>
          <ac:spMkLst>
            <pc:docMk/>
            <pc:sldMk cId="3210935389" sldId="256"/>
            <ac:spMk id="12" creationId="{86791A8E-B2BA-467D-BB87-8CFBFB13AF9F}"/>
          </ac:spMkLst>
        </pc:spChg>
        <pc:spChg chg="add del">
          <ac:chgData name="Sewards, Shannon" userId="45db3604-41ba-4dc1-826d-0214f6dade2c" providerId="ADAL" clId="{AF4E13E4-B886-4C2A-AF3B-89739E77E70E}" dt="2021-12-09T20:47:32.104" v="29"/>
          <ac:spMkLst>
            <pc:docMk/>
            <pc:sldMk cId="3210935389" sldId="256"/>
            <ac:spMk id="70" creationId="{4D6A640B-6684-4338-9199-6EE758735581}"/>
          </ac:spMkLst>
        </pc:spChg>
        <pc:spChg chg="add del">
          <ac:chgData name="Sewards, Shannon" userId="45db3604-41ba-4dc1-826d-0214f6dade2c" providerId="ADAL" clId="{AF4E13E4-B886-4C2A-AF3B-89739E77E70E}" dt="2021-12-09T20:47:32.104" v="29"/>
          <ac:spMkLst>
            <pc:docMk/>
            <pc:sldMk cId="3210935389" sldId="256"/>
            <ac:spMk id="72" creationId="{FF5E4228-419E-44B9-B090-94A9540E5B3F}"/>
          </ac:spMkLst>
        </pc:spChg>
        <pc:grpChg chg="add del">
          <ac:chgData name="Sewards, Shannon" userId="45db3604-41ba-4dc1-826d-0214f6dade2c" providerId="ADAL" clId="{AF4E13E4-B886-4C2A-AF3B-89739E77E70E}" dt="2021-12-09T20:46:07.028" v="21" actId="26606"/>
          <ac:grpSpMkLst>
            <pc:docMk/>
            <pc:sldMk cId="3210935389" sldId="256"/>
            <ac:grpSpMk id="10" creationId="{DE7C35E0-BD19-4AFC-81BF-7A7507E9C94D}"/>
          </ac:grpSpMkLst>
        </pc:grpChg>
        <pc:grpChg chg="add del">
          <ac:chgData name="Sewards, Shannon" userId="45db3604-41ba-4dc1-826d-0214f6dade2c" providerId="ADAL" clId="{AF4E13E4-B886-4C2A-AF3B-89739E77E70E}" dt="2021-12-09T20:47:32.104" v="29"/>
          <ac:grpSpMkLst>
            <pc:docMk/>
            <pc:sldMk cId="3210935389" sldId="256"/>
            <ac:grpSpMk id="71" creationId="{5BAB052D-92E4-4715-895B-E423230754C2}"/>
          </ac:grpSpMkLst>
        </pc:grpChg>
        <pc:picChg chg="add del">
          <ac:chgData name="Sewards, Shannon" userId="45db3604-41ba-4dc1-826d-0214f6dade2c" providerId="ADAL" clId="{AF4E13E4-B886-4C2A-AF3B-89739E77E70E}" dt="2021-12-09T20:46:07.028" v="21" actId="26606"/>
          <ac:picMkLst>
            <pc:docMk/>
            <pc:sldMk cId="3210935389" sldId="256"/>
            <ac:picMk id="66" creationId="{51039561-92F9-40EE-900B-6AA0F58042A4}"/>
          </ac:picMkLst>
        </pc:picChg>
        <pc:cxnChg chg="add del">
          <ac:chgData name="Sewards, Shannon" userId="45db3604-41ba-4dc1-826d-0214f6dade2c" providerId="ADAL" clId="{AF4E13E4-B886-4C2A-AF3B-89739E77E70E}" dt="2021-12-09T20:46:07.028" v="21" actId="26606"/>
          <ac:cxnSpMkLst>
            <pc:docMk/>
            <pc:sldMk cId="3210935389" sldId="256"/>
            <ac:cxnSpMk id="68" creationId="{D902DA06-324A-48CE-8C20-94535480A632}"/>
          </ac:cxnSpMkLst>
        </pc:cxnChg>
      </pc:sldChg>
      <pc:sldChg chg="modSp del">
        <pc:chgData name="Sewards, Shannon" userId="45db3604-41ba-4dc1-826d-0214f6dade2c" providerId="ADAL" clId="{AF4E13E4-B886-4C2A-AF3B-89739E77E70E}" dt="2021-12-09T20:46:24.468" v="25" actId="47"/>
        <pc:sldMkLst>
          <pc:docMk/>
          <pc:sldMk cId="574138958" sldId="257"/>
        </pc:sldMkLst>
        <pc:spChg chg="mod">
          <ac:chgData name="Sewards, Shannon" userId="45db3604-41ba-4dc1-826d-0214f6dade2c" providerId="ADAL" clId="{AF4E13E4-B886-4C2A-AF3B-89739E77E70E}" dt="2021-12-09T20:45:46.890" v="12"/>
          <ac:spMkLst>
            <pc:docMk/>
            <pc:sldMk cId="574138958" sldId="257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45:46.890" v="12"/>
          <ac:spMkLst>
            <pc:docMk/>
            <pc:sldMk cId="574138958" sldId="257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54:15.472" v="48" actId="33524"/>
        <pc:sldMkLst>
          <pc:docMk/>
          <pc:sldMk cId="4184561394" sldId="258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4184561394" sldId="258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54:15.472" v="48" actId="33524"/>
          <ac:spMkLst>
            <pc:docMk/>
            <pc:sldMk cId="4184561394" sldId="258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47:32.175" v="30" actId="27636"/>
        <pc:sldMkLst>
          <pc:docMk/>
          <pc:sldMk cId="2395074686" sldId="261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2395074686" sldId="261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47:32.175" v="30" actId="27636"/>
          <ac:spMkLst>
            <pc:docMk/>
            <pc:sldMk cId="2395074686" sldId="261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53:34.837" v="40" actId="20577"/>
        <pc:sldMkLst>
          <pc:docMk/>
          <pc:sldMk cId="2093090381" sldId="262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2093090381" sldId="262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53:34.837" v="40" actId="20577"/>
          <ac:spMkLst>
            <pc:docMk/>
            <pc:sldMk cId="2093090381" sldId="262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53:39.382" v="41" actId="20577"/>
        <pc:sldMkLst>
          <pc:docMk/>
          <pc:sldMk cId="1773234259" sldId="263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1773234259" sldId="263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53:39.382" v="41" actId="20577"/>
          <ac:spMkLst>
            <pc:docMk/>
            <pc:sldMk cId="1773234259" sldId="263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55:03.118" v="97" actId="404"/>
        <pc:sldMkLst>
          <pc:docMk/>
          <pc:sldMk cId="1751637058" sldId="264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1751637058" sldId="264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55:03.118" v="97" actId="404"/>
          <ac:spMkLst>
            <pc:docMk/>
            <pc:sldMk cId="1751637058" sldId="264"/>
            <ac:spMk id="3" creationId="{00000000-0000-0000-0000-000000000000}"/>
          </ac:spMkLst>
        </pc:spChg>
      </pc:sldChg>
      <pc:sldChg chg="modSp">
        <pc:chgData name="Sewards, Shannon" userId="45db3604-41ba-4dc1-826d-0214f6dade2c" providerId="ADAL" clId="{AF4E13E4-B886-4C2A-AF3B-89739E77E70E}" dt="2021-12-09T20:47:32.104" v="29"/>
        <pc:sldMkLst>
          <pc:docMk/>
          <pc:sldMk cId="1753678824" sldId="266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1753678824" sldId="266"/>
            <ac:spMk id="3" creationId="{00000000-0000-0000-0000-000000000000}"/>
          </ac:spMkLst>
        </pc:spChg>
      </pc:sldChg>
      <pc:sldChg chg="del">
        <pc:chgData name="Sewards, Shannon" userId="45db3604-41ba-4dc1-826d-0214f6dade2c" providerId="ADAL" clId="{AF4E13E4-B886-4C2A-AF3B-89739E77E70E}" dt="2021-12-09T20:39:48.553" v="0" actId="47"/>
        <pc:sldMkLst>
          <pc:docMk/>
          <pc:sldMk cId="1910234765" sldId="267"/>
        </pc:sldMkLst>
      </pc:sldChg>
      <pc:sldChg chg="del">
        <pc:chgData name="Sewards, Shannon" userId="45db3604-41ba-4dc1-826d-0214f6dade2c" providerId="ADAL" clId="{AF4E13E4-B886-4C2A-AF3B-89739E77E70E}" dt="2021-12-09T20:43:07.044" v="1" actId="47"/>
        <pc:sldMkLst>
          <pc:docMk/>
          <pc:sldMk cId="1146634070" sldId="268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1239007297" sldId="269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1804100853" sldId="270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4088183944" sldId="271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3261625077" sldId="272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761442480" sldId="273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3107662602" sldId="274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4148379736" sldId="275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661792314" sldId="276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2178972291" sldId="277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2711826263" sldId="278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1083267486" sldId="279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2400560908" sldId="280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107480547" sldId="281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318336080" sldId="282"/>
        </pc:sldMkLst>
      </pc:sldChg>
      <pc:sldChg chg="del">
        <pc:chgData name="Sewards, Shannon" userId="45db3604-41ba-4dc1-826d-0214f6dade2c" providerId="ADAL" clId="{AF4E13E4-B886-4C2A-AF3B-89739E77E70E}" dt="2021-12-09T20:44:17.249" v="2" actId="47"/>
        <pc:sldMkLst>
          <pc:docMk/>
          <pc:sldMk cId="963185486" sldId="283"/>
        </pc:sldMkLst>
      </pc:sldChg>
      <pc:sldChg chg="modSp mod">
        <pc:chgData name="Sewards, Shannon" userId="45db3604-41ba-4dc1-826d-0214f6dade2c" providerId="ADAL" clId="{AF4E13E4-B886-4C2A-AF3B-89739E77E70E}" dt="2021-12-09T20:47:32.198" v="32" actId="27636"/>
        <pc:sldMkLst>
          <pc:docMk/>
          <pc:sldMk cId="1957733709" sldId="284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1957733709" sldId="284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47:32.198" v="32" actId="27636"/>
          <ac:spMkLst>
            <pc:docMk/>
            <pc:sldMk cId="1957733709" sldId="284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53:30.045" v="39" actId="20577"/>
        <pc:sldMkLst>
          <pc:docMk/>
          <pc:sldMk cId="2064669716" sldId="285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2064669716" sldId="285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53:30.045" v="39" actId="20577"/>
          <ac:spMkLst>
            <pc:docMk/>
            <pc:sldMk cId="2064669716" sldId="285"/>
            <ac:spMk id="3" creationId="{00000000-0000-0000-0000-000000000000}"/>
          </ac:spMkLst>
        </pc:spChg>
      </pc:sldChg>
      <pc:sldChg chg="modSp mod">
        <pc:chgData name="Sewards, Shannon" userId="45db3604-41ba-4dc1-826d-0214f6dade2c" providerId="ADAL" clId="{AF4E13E4-B886-4C2A-AF3B-89739E77E70E}" dt="2021-12-09T20:47:32.104" v="29"/>
        <pc:sldMkLst>
          <pc:docMk/>
          <pc:sldMk cId="869825940" sldId="286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869825940" sldId="286"/>
            <ac:spMk id="3" creationId="{00000000-0000-0000-0000-000000000000}"/>
          </ac:spMkLst>
        </pc:spChg>
      </pc:sldChg>
      <pc:sldChg chg="modSp">
        <pc:chgData name="Sewards, Shannon" userId="45db3604-41ba-4dc1-826d-0214f6dade2c" providerId="ADAL" clId="{AF4E13E4-B886-4C2A-AF3B-89739E77E70E}" dt="2021-12-09T20:47:32.104" v="29"/>
        <pc:sldMkLst>
          <pc:docMk/>
          <pc:sldMk cId="3795602732" sldId="287"/>
        </pc:sldMkLst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3795602732" sldId="287"/>
            <ac:spMk id="2" creationId="{00000000-0000-0000-0000-000000000000}"/>
          </ac:spMkLst>
        </pc:spChg>
        <pc:spChg chg="mod">
          <ac:chgData name="Sewards, Shannon" userId="45db3604-41ba-4dc1-826d-0214f6dade2c" providerId="ADAL" clId="{AF4E13E4-B886-4C2A-AF3B-89739E77E70E}" dt="2021-12-09T20:47:32.104" v="29"/>
          <ac:spMkLst>
            <pc:docMk/>
            <pc:sldMk cId="3795602732" sldId="287"/>
            <ac:spMk id="3" creationId="{00000000-0000-0000-0000-000000000000}"/>
          </ac:spMkLst>
        </pc:spChg>
      </pc:sldChg>
      <pc:sldChg chg="del">
        <pc:chgData name="Sewards, Shannon" userId="45db3604-41ba-4dc1-826d-0214f6dade2c" providerId="ADAL" clId="{AF4E13E4-B886-4C2A-AF3B-89739E77E70E}" dt="2021-12-09T20:44:32.551" v="3" actId="47"/>
        <pc:sldMkLst>
          <pc:docMk/>
          <pc:sldMk cId="3528843007" sldId="288"/>
        </pc:sldMkLst>
      </pc:sldChg>
      <pc:sldChg chg="del">
        <pc:chgData name="Sewards, Shannon" userId="45db3604-41ba-4dc1-826d-0214f6dade2c" providerId="ADAL" clId="{AF4E13E4-B886-4C2A-AF3B-89739E77E70E}" dt="2021-12-09T20:44:33.932" v="4" actId="47"/>
        <pc:sldMkLst>
          <pc:docMk/>
          <pc:sldMk cId="1174491007" sldId="28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5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8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9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7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5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46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6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6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4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3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C13DB1B0-61C4-4464-B17F-6426BC6E4F22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5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F97E041-634B-4B3E-8669-42583D956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9825ADD-F95C-4747-9B41-5DB21C28E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600" y="643467"/>
            <a:ext cx="8178799" cy="5571066"/>
          </a:xfrm>
          <a:prstGeom prst="rect">
            <a:avLst/>
          </a:prstGeom>
          <a:solidFill>
            <a:schemeClr val="accent1"/>
          </a:solidFill>
          <a:ln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91A8E-B2BA-467D-BB87-8CFBFB13A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646" y="809244"/>
            <a:ext cx="7934706" cy="5239512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4877" y="4064626"/>
            <a:ext cx="7205369" cy="147623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FDA Basics</a:t>
            </a:r>
          </a:p>
          <a:p>
            <a:pPr algn="ctr"/>
            <a:r>
              <a:rPr lang="en-US" sz="3200" dirty="0">
                <a:solidFill>
                  <a:srgbClr val="FFFFFF"/>
                </a:solidFill>
              </a:rPr>
              <a:t>21 CRF 50 –Protection of Human Subjects</a:t>
            </a:r>
          </a:p>
          <a:p>
            <a:pPr algn="ctr"/>
            <a:r>
              <a:rPr lang="en-US" sz="3200" dirty="0">
                <a:solidFill>
                  <a:srgbClr val="FFFFFF"/>
                </a:solidFill>
              </a:rPr>
              <a:t>21 CFR 56 - IRBs</a:t>
            </a:r>
          </a:p>
          <a:p>
            <a:pPr algn="ctr"/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3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it FDA regulated?</a:t>
            </a:r>
          </a:p>
          <a:p>
            <a:pPr lvl="1"/>
            <a:r>
              <a:rPr lang="en-US" dirty="0"/>
              <a:t>Clinical investigation</a:t>
            </a:r>
          </a:p>
          <a:p>
            <a:pPr lvl="1"/>
            <a:r>
              <a:rPr lang="en-US" dirty="0"/>
              <a:t>Includes human subjects (</a:t>
            </a:r>
            <a:r>
              <a:rPr lang="en-US" i="1" dirty="0"/>
              <a:t>just say yes to this if FDA regulated</a:t>
            </a:r>
            <a:r>
              <a:rPr lang="en-US" dirty="0"/>
              <a:t>)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</a:t>
            </a:r>
            <a:r>
              <a:rPr lang="en-US" dirty="0"/>
              <a:t> - WORKSHEET: Human Subjects Research (whether IRB review is needed)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</a:t>
            </a:r>
            <a:r>
              <a:rPr lang="en-US" dirty="0"/>
              <a:t> - WORKSHEET: Human Subjects Regulations (whether FDA regulations apply)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02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dirty="0"/>
              <a:t>Questions?  </a:t>
            </a:r>
          </a:p>
        </p:txBody>
      </p:sp>
    </p:spTree>
    <p:extLst>
      <p:ext uri="{BB962C8B-B14F-4D97-AF65-F5344CB8AC3E}">
        <p14:creationId xmlns:p14="http://schemas.microsoft.com/office/powerpoint/2010/main" val="86982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 is FDA regulated?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Conducting research with drugs, devices, supplements, botanicals, or biologics</a:t>
            </a:r>
          </a:p>
          <a:p>
            <a:r>
              <a:rPr lang="en-US" sz="4000" dirty="0"/>
              <a:t>Includes those that have received FDA approval as well as “investigational” items</a:t>
            </a:r>
          </a:p>
        </p:txBody>
      </p:sp>
    </p:spTree>
    <p:extLst>
      <p:ext uri="{BB962C8B-B14F-4D97-AF65-F5344CB8AC3E}">
        <p14:creationId xmlns:p14="http://schemas.microsoft.com/office/powerpoint/2010/main" val="2395074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examples of NOT </a:t>
            </a:r>
            <a:br>
              <a:rPr lang="en-US" dirty="0"/>
            </a:br>
            <a:r>
              <a:rPr lang="en-US" dirty="0"/>
              <a:t>FDA regulated…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Medical record reviews</a:t>
            </a:r>
          </a:p>
          <a:p>
            <a:pPr marL="0" indent="0">
              <a:buNone/>
            </a:pPr>
            <a:r>
              <a:rPr lang="en-US" dirty="0"/>
              <a:t>Cost effectiveness and quality improvement activities</a:t>
            </a:r>
          </a:p>
          <a:p>
            <a:pPr marL="0" indent="0">
              <a:buNone/>
            </a:pPr>
            <a:r>
              <a:rPr lang="en-US" dirty="0"/>
              <a:t>Drug and device registries</a:t>
            </a:r>
          </a:p>
          <a:p>
            <a:pPr marL="0" indent="0">
              <a:buNone/>
            </a:pPr>
            <a:r>
              <a:rPr lang="en-US" dirty="0"/>
              <a:t>Studies of surgical techniques that are only evaluating a new technique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6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Human subject – not defined by “identifiability”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…Means an individual who is or becomes a participant in research, either as a recipient of the test article or as a control. A subject may be either a healthy individual or a patient.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9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Research = “clinical investigation”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…Means any experiment that involves a test article and one or more human subjects</a:t>
            </a:r>
          </a:p>
        </p:txBody>
      </p:sp>
    </p:spTree>
    <p:extLst>
      <p:ext uri="{BB962C8B-B14F-4D97-AF65-F5344CB8AC3E}">
        <p14:creationId xmlns:p14="http://schemas.microsoft.com/office/powerpoint/2010/main" val="1773234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Engagement?  Nope.</a:t>
            </a:r>
          </a:p>
          <a:p>
            <a:pPr marL="0" indent="0">
              <a:buNone/>
            </a:pPr>
            <a:r>
              <a:rPr lang="en-US" sz="3200" dirty="0"/>
              <a:t>Screening Activities? Nope.</a:t>
            </a:r>
          </a:p>
          <a:p>
            <a:pPr marL="0" indent="0">
              <a:buNone/>
            </a:pPr>
            <a:r>
              <a:rPr lang="en-US" sz="3200" dirty="0"/>
              <a:t>Waivers?  Yes, but limited. </a:t>
            </a:r>
          </a:p>
          <a:p>
            <a:pPr marL="0" lvl="1" indent="0">
              <a:buNone/>
            </a:pPr>
            <a:r>
              <a:rPr lang="en-US" i="1" dirty="0"/>
              <a:t>Recently allowed for a waiver of consent for minimal risk studies (akin to HHS)</a:t>
            </a:r>
          </a:p>
          <a:p>
            <a:pPr marL="0" lvl="1" indent="0">
              <a:buNone/>
            </a:pPr>
            <a:r>
              <a:rPr lang="en-US" sz="3200" dirty="0"/>
              <a:t>Did not sign on to the 2018 Requirements</a:t>
            </a:r>
          </a:p>
        </p:txBody>
      </p:sp>
    </p:spTree>
    <p:extLst>
      <p:ext uri="{BB962C8B-B14F-4D97-AF65-F5344CB8AC3E}">
        <p14:creationId xmlns:p14="http://schemas.microsoft.com/office/powerpoint/2010/main" val="175163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such a large scope?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Food, Drug, and Cosmetic Act ("FD&amp;C Act") generally prohibits the manufacture, delivery, use, receipt or sale of any drug or device that is "adulterated" or "misbranded“</a:t>
            </a:r>
          </a:p>
          <a:p>
            <a:r>
              <a:rPr lang="en-US" dirty="0"/>
              <a:t>To avoid civil and even criminal sanctions for adulteration or misbranding, an Investigational New Drug application (IND) or Investigational Device Exemption (IDE) may be required</a:t>
            </a:r>
          </a:p>
          <a:p>
            <a:r>
              <a:rPr lang="en-US" dirty="0"/>
              <a:t>It’s about “interstate commerce” and getting “item” to market…</a:t>
            </a:r>
          </a:p>
        </p:txBody>
      </p:sp>
    </p:spTree>
    <p:extLst>
      <p:ext uri="{BB962C8B-B14F-4D97-AF65-F5344CB8AC3E}">
        <p14:creationId xmlns:p14="http://schemas.microsoft.com/office/powerpoint/2010/main" val="418456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/>
              <a:t>Start with the assumption that any research involving a drug, medical device, biologic, or supplement is subject to FDA regulations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678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1676400"/>
            <a:ext cx="7429499" cy="41148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Does it involve an “item”?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Drug</a:t>
            </a:r>
            <a:r>
              <a:rPr lang="en-US" dirty="0"/>
              <a:t> </a:t>
            </a:r>
            <a:r>
              <a:rPr lang="en-US" sz="2400" dirty="0"/>
              <a:t>(a substance (other than food)…intended to affect the structure or any function of the body…)</a:t>
            </a:r>
            <a:r>
              <a:rPr lang="en-US" dirty="0"/>
              <a:t>  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Device</a:t>
            </a:r>
            <a:r>
              <a:rPr lang="en-US" dirty="0"/>
              <a:t> </a:t>
            </a:r>
            <a:r>
              <a:rPr lang="en-US" sz="2600" dirty="0"/>
              <a:t>(an instrument, apparatus, implement, machine…intended for use in diagnosis of disease or other conditions…)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Supplement </a:t>
            </a:r>
            <a:r>
              <a:rPr lang="en-US" sz="2600" dirty="0"/>
              <a:t>(product (other than tobacco) that is intended to supplement the diet…)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Botanical</a:t>
            </a:r>
            <a:r>
              <a:rPr lang="en-US" dirty="0"/>
              <a:t> </a:t>
            </a:r>
            <a:r>
              <a:rPr lang="en-US" sz="2600" dirty="0"/>
              <a:t>(finished, labeled product that contains vegetable matter…)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Biologic </a:t>
            </a:r>
            <a:r>
              <a:rPr lang="en-US" sz="2600" dirty="0"/>
              <a:t>(virus, therapeutic serum, toxin, vaccine)</a:t>
            </a:r>
          </a:p>
        </p:txBody>
      </p:sp>
    </p:spTree>
    <p:extLst>
      <p:ext uri="{BB962C8B-B14F-4D97-AF65-F5344CB8AC3E}">
        <p14:creationId xmlns:p14="http://schemas.microsoft.com/office/powerpoint/2010/main" val="195773370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BF2BFC-9252-4BF3-B5E2-6C198BC208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abc03-c437-4926-8e11-1a070d9dc366"/>
    <ds:schemaRef ds:uri="f08b97e4-873e-4171-8a11-fd3549f4a5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888C254-A471-4927-99BC-7FA458DD78CE}">
  <ds:schemaRefs>
    <ds:schemaRef ds:uri="f08b97e4-873e-4171-8a11-fd3549f4a5c9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06abc03-c437-4926-8e11-1a070d9dc366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E52E3D-349A-49CB-911B-E356150127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566</TotalTime>
  <Words>461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 Light</vt:lpstr>
      <vt:lpstr>Metropolitan</vt:lpstr>
      <vt:lpstr>PowerPoint Presentation</vt:lpstr>
      <vt:lpstr>So, what is FDA regulated?</vt:lpstr>
      <vt:lpstr>Some examples of NOT  FDA regulated…</vt:lpstr>
      <vt:lpstr>The FDA regulations are different…</vt:lpstr>
      <vt:lpstr>The FDA regulations are different…</vt:lpstr>
      <vt:lpstr>The FDA regulations are different…</vt:lpstr>
      <vt:lpstr>Why such a large scope?</vt:lpstr>
      <vt:lpstr>PowerPoint Presentation</vt:lpstr>
      <vt:lpstr>FDA mantra</vt:lpstr>
      <vt:lpstr>FDA mantra</vt:lpstr>
      <vt:lpstr>PowerPoint Presentation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HSD Staff Training Retreat Cycle 3</dc:title>
  <dc:creator>Shannon Sewards</dc:creator>
  <cp:lastModifiedBy>Sewards, Shannon</cp:lastModifiedBy>
  <cp:revision>28</cp:revision>
  <cp:lastPrinted>2018-10-16T13:22:10Z</cp:lastPrinted>
  <dcterms:created xsi:type="dcterms:W3CDTF">2013-09-12T16:44:00Z</dcterms:created>
  <dcterms:modified xsi:type="dcterms:W3CDTF">2021-12-09T20:55:46Z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  <property fmtid="{D5CDD505-2E9C-101B-9397-08002B2CF9AE}" pid="3" name="Order">
    <vt:r8>13200</vt:r8>
  </property>
</Properties>
</file>