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305" r:id="rId5"/>
    <p:sldId id="311" r:id="rId6"/>
    <p:sldId id="312" r:id="rId7"/>
    <p:sldId id="313" r:id="rId8"/>
    <p:sldId id="314" r:id="rId9"/>
    <p:sldId id="31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19" autoAdjust="0"/>
  </p:normalViewPr>
  <p:slideViewPr>
    <p:cSldViewPr snapToGrid="0">
      <p:cViewPr varScale="1">
        <p:scale>
          <a:sx n="86" d="100"/>
          <a:sy n="86" d="100"/>
        </p:scale>
        <p:origin x="114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3/18/2021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280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>
            <a:extLst>
              <a:ext uri="{FF2B5EF4-FFF2-40B4-BE49-F238E27FC236}">
                <a16:creationId xmlns:a16="http://schemas.microsoft.com/office/drawing/2014/main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1B079-7EF0-44EE-B798-BCC497C9F3B2}" type="datetime1">
              <a:rPr lang="en-US" smtClean="0"/>
              <a:t>3/18/2021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92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70A8-1D13-4657-95F0-A9EA54967B8D}" type="datetime1">
              <a:rPr lang="en-US" smtClean="0"/>
              <a:t>3/18/2021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2432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90AC-71BD-4C7F-8ACA-7B3F18292E63}" type="datetime1">
              <a:rPr lang="en-US" smtClean="0"/>
              <a:t>3/18/2021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3F0D53-0705-41B7-8554-09D21E7807F9}"/>
              </a:ext>
            </a:extLst>
          </p:cNvPr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F647CD-0F1A-4BB3-89E0-A74F1E1B098D}"/>
              </a:ext>
            </a:extLst>
          </p:cNvPr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828532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FC2C-8905-46F0-B443-CE905B76BA01}" type="datetime1">
              <a:rPr lang="en-US" smtClean="0"/>
              <a:t>3/18/2021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252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49"/>
            <a:ext cx="3300984" cy="764783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79DC3-C9B5-499E-9140-0DC28B7074E2}" type="datetime1">
              <a:rPr lang="en-US" smtClean="0"/>
              <a:t>3/18/2021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1410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>
            <a:extLst>
              <a:ext uri="{FF2B5EF4-FFF2-40B4-BE49-F238E27FC236}">
                <a16:creationId xmlns:a16="http://schemas.microsoft.com/office/drawing/2014/main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>
            <a:extLst>
              <a:ext uri="{FF2B5EF4-FFF2-40B4-BE49-F238E27FC236}">
                <a16:creationId xmlns:a16="http://schemas.microsoft.com/office/drawing/2014/main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>
            <a:extLst>
              <a:ext uri="{FF2B5EF4-FFF2-40B4-BE49-F238E27FC236}">
                <a16:creationId xmlns:a16="http://schemas.microsoft.com/office/drawing/2014/main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572443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33EA-E472-4D22-9C03-A9C14AA21CED}" type="datetime1">
              <a:rPr lang="en-US" smtClean="0"/>
              <a:t>3/18/2021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391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E833E-1B6D-415F-AD29-75AE8C43BD0D}" type="datetime1">
              <a:rPr lang="en-US" smtClean="0"/>
              <a:t>3/18/2021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91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596F-08A7-4B70-989A-F2B1CF31E66B}" type="datetime1">
              <a:rPr lang="en-US" smtClean="0"/>
              <a:t>3/18/2021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370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A3C-5767-4844-A0A3-83778C2E5409}" type="datetime1">
              <a:rPr lang="en-US" smtClean="0"/>
              <a:t>3/18/2021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516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763439"/>
            <a:ext cx="9590550" cy="133349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07A8-A5CF-4D38-AB86-7EDDA87A85D4}" type="datetime1">
              <a:rPr lang="en-US" smtClean="0"/>
              <a:t>3/18/2021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120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76450"/>
            <a:ext cx="4856841" cy="362267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0716" y="2076451"/>
            <a:ext cx="4856841" cy="3622672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D27C-8599-43EF-BA1D-14DDC1946E06}" type="datetime1">
              <a:rPr lang="en-US" smtClean="0"/>
              <a:t>3/18/2021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605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>
            <a:extLst>
              <a:ext uri="{FF2B5EF4-FFF2-40B4-BE49-F238E27FC236}">
                <a16:creationId xmlns:a16="http://schemas.microsoft.com/office/drawing/2014/main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29200" cy="4099959"/>
          </a:xfrm>
          <a:prstGeom prst="rect">
            <a:avLst/>
          </a:prstGeom>
        </p:spPr>
      </p:pic>
      <p:pic>
        <p:nvPicPr>
          <p:cNvPr id="21" name="Picture 20" descr="Slate-V2-HD-compPhotoInset.png">
            <a:extLst>
              <a:ext uri="{FF2B5EF4-FFF2-40B4-BE49-F238E27FC236}">
                <a16:creationId xmlns:a16="http://schemas.microsoft.com/office/drawing/2014/main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7" y="1734506"/>
            <a:ext cx="5029200" cy="40999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6013" y="1855153"/>
            <a:ext cx="4764764" cy="6924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6013" y="2702103"/>
            <a:ext cx="4764764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3166" y="1855152"/>
            <a:ext cx="4779582" cy="6924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3167" y="2702103"/>
            <a:ext cx="4779581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3D99-809A-49C0-96E5-4250D0B498EE}" type="datetime1">
              <a:rPr lang="en-US" smtClean="0"/>
              <a:t>3/18/2021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299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DE9B-B678-4EFB-BB7D-A4370204A0B0}" type="datetime1">
              <a:rPr lang="en-US" smtClean="0"/>
              <a:t>3/18/2021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729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12DA-F765-4142-A6A3-A8ED7235E082}" type="datetime1">
              <a:rPr lang="en-US" smtClean="0"/>
              <a:t>3/18/2021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489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0800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673351"/>
            <a:ext cx="3706889" cy="301625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277FD-7DE6-41D4-930D-AC99F5AFE54E}" type="datetime1">
              <a:rPr lang="en-US" smtClean="0"/>
              <a:t>3/18/2021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11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>
            <a:extLst>
              <a:ext uri="{FF2B5EF4-FFF2-40B4-BE49-F238E27FC236}">
                <a16:creationId xmlns:a16="http://schemas.microsoft.com/office/drawing/2014/main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763701"/>
            <a:ext cx="5707899" cy="1675559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698" y="2679699"/>
            <a:ext cx="4588094" cy="3135695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5526-7079-4B7B-987C-1B5FAE11A0FF}" type="datetime1">
              <a:rPr lang="en-US" smtClean="0"/>
              <a:t>3/18/2021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305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3/18/2021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20715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ftr="0" dt="0"/>
  <p:txStyles>
    <p:titleStyle>
      <a:lvl1pPr algn="ctr" defTabSz="457200" rtl="0" eaLnBrk="1" latinLnBrk="0" hangingPunct="1">
        <a:lnSpc>
          <a:spcPct val="90000"/>
        </a:lnSpc>
        <a:spcBef>
          <a:spcPct val="0"/>
        </a:spcBef>
        <a:buNone/>
        <a:defRPr sz="4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21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Scooby-Dum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isfragiletent.com/tag/spirituality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co.wikipedia.org/wiki/Scooby-Doo" TargetMode="Externa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lesstheirheartsmom.blogspot.com/2014/05/dvd-review-scooby-doo-13-spooky-tales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A05AC74-6838-4CD9-B157-B3BB3E2F5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 useBgFill="1">
        <p:nvSpPr>
          <p:cNvPr id="83" name="Freeform 5">
            <a:extLst>
              <a:ext uri="{FF2B5EF4-FFF2-40B4-BE49-F238E27FC236}">
                <a16:creationId xmlns:a16="http://schemas.microsoft.com/office/drawing/2014/main" id="{608EAA06-5488-416B-B2B2-E55213011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99829" y="1101852"/>
            <a:ext cx="4254640" cy="4654297"/>
          </a:xfrm>
          <a:prstGeom prst="round2SameRect">
            <a:avLst>
              <a:gd name="adj1" fmla="val 5146"/>
              <a:gd name="adj2" fmla="val 400"/>
            </a:avLst>
          </a:pr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="" xmlns:a14="http://schemas.microsoft.com/office/drawing/2010/main" xmlns:p14="http://schemas.microsoft.com/office/powerpoint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1F047C-C727-42A7-85C5-68C5AA1B1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336" y="1623412"/>
            <a:ext cx="3503122" cy="2287229"/>
          </a:xfrm>
        </p:spPr>
        <p:txBody>
          <a:bodyPr>
            <a:normAutofit/>
          </a:bodyPr>
          <a:lstStyle/>
          <a:p>
            <a:pPr algn="l"/>
            <a:r>
              <a:rPr lang="en-US" sz="4400" dirty="0"/>
              <a:t>What is a RNI?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2947" y="4009771"/>
            <a:ext cx="4114510" cy="1244361"/>
          </a:xfrm>
        </p:spPr>
        <p:txBody>
          <a:bodyPr>
            <a:normAutofit/>
          </a:bodyPr>
          <a:lstStyle/>
          <a:p>
            <a:pPr algn="l"/>
            <a:r>
              <a:rPr lang="en-US" sz="1800" dirty="0">
                <a:solidFill>
                  <a:srgbClr val="FC05CB"/>
                </a:solidFill>
              </a:rPr>
              <a:t>HUA IRB Member Continuing Education </a:t>
            </a:r>
          </a:p>
          <a:p>
            <a:pPr algn="l"/>
            <a:r>
              <a:rPr lang="en-US" sz="1800" dirty="0">
                <a:solidFill>
                  <a:srgbClr val="FC05CB"/>
                </a:solidFill>
              </a:rPr>
              <a:t>March 18, 2021</a:t>
            </a:r>
          </a:p>
        </p:txBody>
      </p:sp>
    </p:spTree>
    <p:extLst>
      <p:ext uri="{BB962C8B-B14F-4D97-AF65-F5344CB8AC3E}">
        <p14:creationId xmlns:p14="http://schemas.microsoft.com/office/powerpoint/2010/main" val="1946576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C606D-E560-4820-9C3E-3B881D30A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072" y="180362"/>
            <a:ext cx="10353762" cy="1257300"/>
          </a:xfrm>
        </p:spPr>
        <p:txBody>
          <a:bodyPr>
            <a:normAutofit/>
          </a:bodyPr>
          <a:lstStyle/>
          <a:p>
            <a:r>
              <a:rPr lang="en-US" dirty="0"/>
              <a:t>Report of New Information is: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5CC36C-49F1-4F6F-97AC-5BB078D1C7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336" y="1568742"/>
            <a:ext cx="11820088" cy="4739779"/>
          </a:xfrm>
        </p:spPr>
        <p:txBody>
          <a:bodyPr>
            <a:normAutofit fontScale="92500"/>
          </a:bodyPr>
          <a:lstStyle/>
          <a:p>
            <a:r>
              <a:rPr lang="en-US" dirty="0"/>
              <a:t>The RNI is a “one size fits all” submission to capture something that happened in the research that:</a:t>
            </a:r>
          </a:p>
          <a:p>
            <a:pPr lvl="1"/>
            <a:r>
              <a:rPr lang="en-US" dirty="0"/>
              <a:t> Indicates a new or increased risk, or a new safety issue;</a:t>
            </a:r>
          </a:p>
          <a:p>
            <a:pPr lvl="1"/>
            <a:r>
              <a:rPr lang="en-US" dirty="0"/>
              <a:t>Involves harm experienced by a participant or other individual, which in the opinion of the investigator are unexpected and at least possibly related to the research procedures; </a:t>
            </a:r>
          </a:p>
          <a:p>
            <a:pPr lvl="1"/>
            <a:r>
              <a:rPr lang="en-US" dirty="0"/>
              <a:t>Is non-compliance with the federal regulations governing human research or with the requirements or determinations of the IRB, or an allegation of such non-compliance;</a:t>
            </a:r>
          </a:p>
          <a:p>
            <a:pPr lvl="1"/>
            <a:r>
              <a:rPr lang="en-US" dirty="0"/>
              <a:t>Failure to follow the protocol due to the action or inaction of the investigator or research staff</a:t>
            </a:r>
          </a:p>
          <a:p>
            <a:pPr lvl="1"/>
            <a:r>
              <a:rPr lang="en-US" dirty="0"/>
              <a:t>Breach of confidentiality</a:t>
            </a:r>
          </a:p>
          <a:p>
            <a:pPr lvl="1"/>
            <a:r>
              <a:rPr lang="en-US" dirty="0"/>
              <a:t>Change to the protocol without prior IRB review to eliminate an apparent immediate hazard to a participant.</a:t>
            </a:r>
          </a:p>
          <a:p>
            <a:pPr lvl="1"/>
            <a:r>
              <a:rPr lang="en-US" dirty="0"/>
              <a:t>Incarceration of a participant in a study not approved by the IRB to involve prisoners.</a:t>
            </a:r>
          </a:p>
          <a:p>
            <a:pPr lvl="1"/>
            <a:r>
              <a:rPr lang="en-US" dirty="0"/>
              <a:t>Complaint of a participant that cannot be resolved by the research team.</a:t>
            </a:r>
          </a:p>
          <a:p>
            <a:pPr marL="4500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443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62572-ADE1-4720-9406-83841C4F7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Falls into several potential buckets -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3C0916-8B66-457C-898E-779A139804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Compliance (Allegation or Finding)</a:t>
            </a:r>
          </a:p>
          <a:p>
            <a:r>
              <a:rPr lang="en-US" dirty="0"/>
              <a:t>Unanticipated Problem Involving Risk to Subjects or Others</a:t>
            </a:r>
          </a:p>
          <a:p>
            <a:r>
              <a:rPr lang="en-US" dirty="0"/>
              <a:t>Suspension or Termination of IRB Approval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599576-CFDD-4ECA-A5BB-FB5B16C2FB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256654" y="981850"/>
            <a:ext cx="2692063" cy="515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472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3">
            <a:extLst>
              <a:ext uri="{FF2B5EF4-FFF2-40B4-BE49-F238E27FC236}">
                <a16:creationId xmlns:a16="http://schemas.microsoft.com/office/drawing/2014/main" id="{A98FD4FC-479A-4C2B-84A5-CF81E055FB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6" name="Freeform 5">
            <a:extLst>
              <a:ext uri="{FF2B5EF4-FFF2-40B4-BE49-F238E27FC236}">
                <a16:creationId xmlns:a16="http://schemas.microsoft.com/office/drawing/2014/main" id="{37D54B6C-87D0-4C03-8335-3955179D2B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-118536" y="1371603"/>
            <a:ext cx="5624423" cy="4100418"/>
          </a:xfrm>
          <a:custGeom>
            <a:avLst/>
            <a:gdLst>
              <a:gd name="T0" fmla="*/ 1577 w 1601"/>
              <a:gd name="T1" fmla="*/ 0 h 696"/>
              <a:gd name="T2" fmla="*/ 833 w 1601"/>
              <a:gd name="T3" fmla="*/ 0 h 696"/>
              <a:gd name="T4" fmla="*/ 768 w 1601"/>
              <a:gd name="T5" fmla="*/ 0 h 696"/>
              <a:gd name="T6" fmla="*/ 24 w 1601"/>
              <a:gd name="T7" fmla="*/ 0 h 696"/>
              <a:gd name="T8" fmla="*/ 0 w 1601"/>
              <a:gd name="T9" fmla="*/ 27 h 696"/>
              <a:gd name="T10" fmla="*/ 0 w 1601"/>
              <a:gd name="T11" fmla="*/ 669 h 696"/>
              <a:gd name="T12" fmla="*/ 24 w 1601"/>
              <a:gd name="T13" fmla="*/ 696 h 696"/>
              <a:gd name="T14" fmla="*/ 768 w 1601"/>
              <a:gd name="T15" fmla="*/ 696 h 696"/>
              <a:gd name="T16" fmla="*/ 833 w 1601"/>
              <a:gd name="T17" fmla="*/ 696 h 696"/>
              <a:gd name="T18" fmla="*/ 1577 w 1601"/>
              <a:gd name="T19" fmla="*/ 696 h 696"/>
              <a:gd name="T20" fmla="*/ 1601 w 1601"/>
              <a:gd name="T21" fmla="*/ 669 h 696"/>
              <a:gd name="T22" fmla="*/ 1601 w 1601"/>
              <a:gd name="T23" fmla="*/ 27 h 696"/>
              <a:gd name="T24" fmla="*/ 1577 w 1601"/>
              <a:gd name="T25" fmla="*/ 0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01" h="696">
                <a:moveTo>
                  <a:pt x="1577" y="0"/>
                </a:moveTo>
                <a:cubicBezTo>
                  <a:pt x="833" y="0"/>
                  <a:pt x="833" y="0"/>
                  <a:pt x="833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2"/>
                  <a:pt x="0" y="27"/>
                </a:cubicBezTo>
                <a:cubicBezTo>
                  <a:pt x="0" y="669"/>
                  <a:pt x="0" y="669"/>
                  <a:pt x="0" y="669"/>
                </a:cubicBezTo>
                <a:cubicBezTo>
                  <a:pt x="0" y="684"/>
                  <a:pt x="11" y="696"/>
                  <a:pt x="24" y="696"/>
                </a:cubicBezTo>
                <a:cubicBezTo>
                  <a:pt x="768" y="696"/>
                  <a:pt x="768" y="696"/>
                  <a:pt x="768" y="696"/>
                </a:cubicBezTo>
                <a:cubicBezTo>
                  <a:pt x="833" y="696"/>
                  <a:pt x="833" y="696"/>
                  <a:pt x="833" y="696"/>
                </a:cubicBezTo>
                <a:cubicBezTo>
                  <a:pt x="1577" y="696"/>
                  <a:pt x="1577" y="696"/>
                  <a:pt x="1577" y="696"/>
                </a:cubicBezTo>
                <a:cubicBezTo>
                  <a:pt x="1590" y="696"/>
                  <a:pt x="1601" y="684"/>
                  <a:pt x="1601" y="669"/>
                </a:cubicBezTo>
                <a:cubicBezTo>
                  <a:pt x="1601" y="27"/>
                  <a:pt x="1601" y="27"/>
                  <a:pt x="1601" y="27"/>
                </a:cubicBezTo>
                <a:cubicBezTo>
                  <a:pt x="1601" y="12"/>
                  <a:pt x="1590" y="0"/>
                  <a:pt x="1577" y="0"/>
                </a:cubicBezTo>
                <a:close/>
              </a:path>
            </a:pathLst>
          </a:cu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="" xmlns:a14="http://schemas.microsoft.com/office/drawing/2010/main" xmlns:p14="http://schemas.microsoft.com/office/powerpoint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C07878-F230-488A-8F75-A00E4B851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905" y="845387"/>
            <a:ext cx="3470310" cy="1066689"/>
          </a:xfrm>
        </p:spPr>
        <p:txBody>
          <a:bodyPr anchor="b">
            <a:normAutofit/>
          </a:bodyPr>
          <a:lstStyle/>
          <a:p>
            <a:pPr algn="l"/>
            <a:r>
              <a:rPr lang="en-US" sz="2200"/>
              <a:t>May involve an investigation or maybe more information is needed -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511296-E3A8-4CE5-A1D2-F0E0CC040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9905" y="2147862"/>
            <a:ext cx="3405573" cy="3499563"/>
          </a:xfrm>
        </p:spPr>
        <p:txBody>
          <a:bodyPr anchor="t">
            <a:normAutofit/>
          </a:bodyPr>
          <a:lstStyle/>
          <a:p>
            <a:r>
              <a:rPr lang="en-US" sz="1600"/>
              <a:t>Interim measures may be taken during this time</a:t>
            </a:r>
          </a:p>
          <a:p>
            <a:pPr lvl="1"/>
            <a:r>
              <a:rPr lang="en-US" sz="1600"/>
              <a:t>Suspension of new enrollment</a:t>
            </a:r>
          </a:p>
          <a:p>
            <a:pPr lvl="1"/>
            <a:r>
              <a:rPr lang="en-US" sz="1600"/>
              <a:t>Other measures to protect study subjects</a:t>
            </a:r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90552BE-16C0-4D11-A882-09F5CEC2F6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241073" y="1377578"/>
            <a:ext cx="6307461" cy="4112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098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FF486E2F-D0C1-4083-88AE-1015B8F6E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1A1FD4-B91E-4834-8130-EB6B2B692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</p:spPr>
        <p:txBody>
          <a:bodyPr>
            <a:normAutofit/>
          </a:bodyPr>
          <a:lstStyle/>
          <a:p>
            <a:r>
              <a:rPr lang="en-US"/>
              <a:t>When does the IRB get involved?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3FE481-DABD-42F2-892E-17BD4FC6F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2132822"/>
            <a:ext cx="5546272" cy="3658378"/>
          </a:xfrm>
        </p:spPr>
        <p:txBody>
          <a:bodyPr anchor="ctr">
            <a:normAutofit/>
          </a:bodyPr>
          <a:lstStyle/>
          <a:p>
            <a:r>
              <a:rPr lang="en-US"/>
              <a:t>Potential serious or continuing non-compliance</a:t>
            </a:r>
          </a:p>
          <a:p>
            <a:r>
              <a:rPr lang="en-US"/>
              <a:t>UPIRTSO</a:t>
            </a:r>
          </a:p>
          <a:p>
            <a:r>
              <a:rPr lang="en-US"/>
              <a:t>Suspension or Termination of IRB approval</a:t>
            </a:r>
            <a:endParaRPr lang="en-US" dirty="0"/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AD661026-DE64-47F1-9F88-0847B5FB3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1998132"/>
            <a:ext cx="4333632" cy="3521077"/>
          </a:xfrm>
          <a:prstGeom prst="rect">
            <a:avLst/>
          </a:prstGeom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5AEB67BD-0625-4244-8822-7456D84E0C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r="6412"/>
          <a:stretch/>
        </p:blipFill>
        <p:spPr>
          <a:xfrm>
            <a:off x="7066560" y="2132822"/>
            <a:ext cx="4065464" cy="325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607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E70A317-DCED-4E80-AA2D-467D8702E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B3311D-7CF3-4101-A767-5055BA209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791" y="835384"/>
            <a:ext cx="3382832" cy="137255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4200" dirty="0"/>
              <a:t>Outcomes</a:t>
            </a:r>
            <a:br>
              <a:rPr lang="en-US" sz="4200" dirty="0"/>
            </a:br>
            <a:r>
              <a:rPr lang="en-US" sz="4200" dirty="0"/>
              <a:t>(</a:t>
            </a:r>
            <a:r>
              <a:rPr lang="en-US" sz="2400" i="1" dirty="0"/>
              <a:t>see HRP-312</a:t>
            </a:r>
            <a:r>
              <a:rPr lang="en-US" sz="4200" dirty="0"/>
              <a:t>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6D87845-294F-40CB-BC48-46455460D2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5671" y="0"/>
            <a:ext cx="753632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C154735-0BF3-496A-9B0B-2EFA443A5A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2904048"/>
              </p:ext>
            </p:extLst>
          </p:nvPr>
        </p:nvGraphicFramePr>
        <p:xfrm>
          <a:off x="5327009" y="1015068"/>
          <a:ext cx="5861555" cy="433710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{08FB837D-C827-4EFA-A057-4D05807E0F7C}</a:tableStyleId>
              </a:tblPr>
              <a:tblGrid>
                <a:gridCol w="3006688">
                  <a:extLst>
                    <a:ext uri="{9D8B030D-6E8A-4147-A177-3AD203B41FA5}">
                      <a16:colId xmlns:a16="http://schemas.microsoft.com/office/drawing/2014/main" val="2448347096"/>
                    </a:ext>
                  </a:extLst>
                </a:gridCol>
                <a:gridCol w="2854867">
                  <a:extLst>
                    <a:ext uri="{9D8B030D-6E8A-4147-A177-3AD203B41FA5}">
                      <a16:colId xmlns:a16="http://schemas.microsoft.com/office/drawing/2014/main" val="3898269816"/>
                    </a:ext>
                  </a:extLst>
                </a:gridCol>
              </a:tblGrid>
              <a:tr h="25415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bg1"/>
                          </a:solidFill>
                          <a:effectLst/>
                        </a:rPr>
                        <a:t>Modify the protocol.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32" marR="4383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bg1"/>
                          </a:solidFill>
                          <a:effectLst/>
                        </a:rPr>
                        <a:t>Terminate IRB approval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32" marR="43832" marT="0" marB="0"/>
                </a:tc>
                <a:extLst>
                  <a:ext uri="{0D108BD9-81ED-4DB2-BD59-A6C34878D82A}">
                    <a16:rowId xmlns:a16="http://schemas.microsoft.com/office/drawing/2014/main" val="2434411413"/>
                  </a:ext>
                </a:extLst>
              </a:tr>
              <a:tr h="45912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Modify the information disclosed during the consent process.</a:t>
                      </a:r>
                      <a:endParaRPr lang="en-US" sz="11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32" marR="4383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Suspend IRB approval.</a:t>
                      </a:r>
                      <a:endParaRPr lang="en-US" sz="11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32" marR="43832" marT="0" marB="0"/>
                </a:tc>
                <a:extLst>
                  <a:ext uri="{0D108BD9-81ED-4DB2-BD59-A6C34878D82A}">
                    <a16:rowId xmlns:a16="http://schemas.microsoft.com/office/drawing/2014/main" val="2091857642"/>
                  </a:ext>
                </a:extLst>
              </a:tr>
              <a:tr h="66409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Provide additional information to current subjects (Whenever the information may relate to the subject’s willingness to continue.)</a:t>
                      </a:r>
                      <a:endParaRPr lang="en-US" sz="11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32" marR="4383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Transfer subjects to another investigator</a:t>
                      </a:r>
                      <a:endParaRPr lang="en-US" sz="11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32" marR="43832" marT="0" marB="0"/>
                </a:tc>
                <a:extLst>
                  <a:ext uri="{0D108BD9-81ED-4DB2-BD59-A6C34878D82A}">
                    <a16:rowId xmlns:a16="http://schemas.microsoft.com/office/drawing/2014/main" val="1219653555"/>
                  </a:ext>
                </a:extLst>
              </a:tr>
              <a:tr h="45912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Provide additional information to past subjects.</a:t>
                      </a:r>
                      <a:endParaRPr lang="en-US" sz="11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32" marR="4383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Make arrangements for clinical care outside the research</a:t>
                      </a:r>
                      <a:endParaRPr lang="en-US" sz="11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32" marR="43832" marT="0" marB="0"/>
                </a:tc>
                <a:extLst>
                  <a:ext uri="{0D108BD9-81ED-4DB2-BD59-A6C34878D82A}">
                    <a16:rowId xmlns:a16="http://schemas.microsoft.com/office/drawing/2014/main" val="909752551"/>
                  </a:ext>
                </a:extLst>
              </a:tr>
              <a:tr h="66409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Have current subjects to re-consent.</a:t>
                      </a:r>
                      <a:endParaRPr lang="en-US" sz="11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32" marR="4383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Allow continuation of some research activities under the supervision of an independent monitor</a:t>
                      </a:r>
                      <a:endParaRPr lang="en-US" sz="11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32" marR="43832" marT="0" marB="0"/>
                </a:tc>
                <a:extLst>
                  <a:ext uri="{0D108BD9-81ED-4DB2-BD59-A6C34878D82A}">
                    <a16:rowId xmlns:a16="http://schemas.microsoft.com/office/drawing/2014/main" val="2222135651"/>
                  </a:ext>
                </a:extLst>
              </a:tr>
              <a:tr h="45912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Increase the frequency of continuing review.</a:t>
                      </a:r>
                      <a:endParaRPr lang="en-US" sz="11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32" marR="4383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Require follow-up of subjects for safety reasons.</a:t>
                      </a:r>
                      <a:endParaRPr lang="en-US" sz="11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32" marR="43832" marT="0" marB="0"/>
                </a:tc>
                <a:extLst>
                  <a:ext uri="{0D108BD9-81ED-4DB2-BD59-A6C34878D82A}">
                    <a16:rowId xmlns:a16="http://schemas.microsoft.com/office/drawing/2014/main" val="2152347532"/>
                  </a:ext>
                </a:extLst>
              </a:tr>
              <a:tr h="45912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Observe the research.</a:t>
                      </a:r>
                      <a:endParaRPr lang="en-US" sz="11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32" marR="4383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Require adverse events or outcomes to be reported to the IRB and the sponsor</a:t>
                      </a:r>
                      <a:endParaRPr lang="en-US" sz="11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32" marR="43832" marT="0" marB="0"/>
                </a:tc>
                <a:extLst>
                  <a:ext uri="{0D108BD9-81ED-4DB2-BD59-A6C34878D82A}">
                    <a16:rowId xmlns:a16="http://schemas.microsoft.com/office/drawing/2014/main" val="1839801629"/>
                  </a:ext>
                </a:extLst>
              </a:tr>
              <a:tr h="25415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Observe the consent process.</a:t>
                      </a:r>
                      <a:endParaRPr lang="en-US" sz="11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32" marR="43832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Obtain additional information.</a:t>
                      </a:r>
                      <a:endParaRPr lang="en-US" sz="11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32" marR="43832" marT="0" marB="0"/>
                </a:tc>
                <a:extLst>
                  <a:ext uri="{0D108BD9-81ED-4DB2-BD59-A6C34878D82A}">
                    <a16:rowId xmlns:a16="http://schemas.microsoft.com/office/drawing/2014/main" val="2734614244"/>
                  </a:ext>
                </a:extLst>
              </a:tr>
              <a:tr h="33204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Require additional training of the investigator.</a:t>
                      </a:r>
                      <a:endParaRPr lang="en-US" sz="11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32" marR="43832" marT="0" marB="0"/>
                </a:tc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Consider whether changes without prior IRB review and approval were consistent with ensuring the subject’s continued welfare.</a:t>
                      </a:r>
                      <a:endParaRPr lang="en-US" sz="11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32" marR="43832" marT="0" marB="0"/>
                </a:tc>
                <a:extLst>
                  <a:ext uri="{0D108BD9-81ED-4DB2-BD59-A6C34878D82A}">
                    <a16:rowId xmlns:a16="http://schemas.microsoft.com/office/drawing/2014/main" val="3709308785"/>
                  </a:ext>
                </a:extLst>
              </a:tr>
              <a:tr h="33204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Notify investigators at other sites.</a:t>
                      </a:r>
                      <a:endParaRPr lang="en-US" sz="11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832" marR="43832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783135"/>
                  </a:ext>
                </a:extLst>
              </a:tr>
            </a:tbl>
          </a:graphicData>
        </a:graphic>
      </p:graphicFrame>
      <p:pic>
        <p:nvPicPr>
          <p:cNvPr id="7" name="Picture 6" descr="A picture containing clipart&#10;&#10;Description automatically generated">
            <a:extLst>
              <a:ext uri="{FF2B5EF4-FFF2-40B4-BE49-F238E27FC236}">
                <a16:creationId xmlns:a16="http://schemas.microsoft.com/office/drawing/2014/main" id="{53375C55-DE2C-45C1-B1C7-72383051C4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13057" y="2608920"/>
            <a:ext cx="3429558" cy="3499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570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VTI">
  <a:themeElements>
    <a:clrScheme name="Custom 35">
      <a:dk1>
        <a:sysClr val="windowText" lastClr="000000"/>
      </a:dk1>
      <a:lt1>
        <a:sysClr val="window" lastClr="FFFFFF"/>
      </a:lt1>
      <a:dk2>
        <a:srgbClr val="4E3B30"/>
      </a:dk2>
      <a:lt2>
        <a:srgbClr val="F4EDD8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ustom 4">
      <a:majorFont>
        <a:latin typeface="Goudy Old Style"/>
        <a:ea typeface=""/>
        <a:cs typeface=""/>
      </a:majorFont>
      <a:minorFont>
        <a:latin typeface="Goudy Old Style"/>
        <a:ea typeface=""/>
        <a:cs typeface="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VTI" id="{35C4A07C-0176-4A32-9BCB-B016516853F0}" vid="{9B70D35C-BCA8-4715-BB49-8BE54A7FC07C}"/>
    </a:ext>
  </a:extLst>
</a:theme>
</file>

<file path=ppt/theme/themeOverride1.xml><?xml version="1.0" encoding="utf-8"?>
<a:themeOverride xmlns:a="http://schemas.openxmlformats.org/drawingml/2006/main">
  <a:clrScheme name="Custom 42">
    <a:dk1>
      <a:sysClr val="windowText" lastClr="000000"/>
    </a:dk1>
    <a:lt1>
      <a:sysClr val="window" lastClr="FFFFFF"/>
    </a:lt1>
    <a:dk2>
      <a:srgbClr val="454551"/>
    </a:dk2>
    <a:lt2>
      <a:srgbClr val="E3E3E5"/>
    </a:lt2>
    <a:accent1>
      <a:srgbClr val="FE09E3"/>
    </a:accent1>
    <a:accent2>
      <a:srgbClr val="00ACF5"/>
    </a:accent2>
    <a:accent3>
      <a:srgbClr val="55CB72"/>
    </a:accent3>
    <a:accent4>
      <a:srgbClr val="EFC926"/>
    </a:accent4>
    <a:accent5>
      <a:srgbClr val="969696"/>
    </a:accent5>
    <a:accent6>
      <a:srgbClr val="D54773"/>
    </a:accent6>
    <a:hlink>
      <a:srgbClr val="6B9F25"/>
    </a:hlink>
    <a:folHlink>
      <a:srgbClr val="8C8C8C"/>
    </a:folHlink>
  </a:clrScheme>
</a:themeOverride>
</file>

<file path=ppt/theme/themeOverride2.xml><?xml version="1.0" encoding="utf-8"?>
<a:themeOverride xmlns:a="http://schemas.openxmlformats.org/drawingml/2006/main">
  <a:clrScheme name="Custom 42">
    <a:dk1>
      <a:sysClr val="windowText" lastClr="000000"/>
    </a:dk1>
    <a:lt1>
      <a:sysClr val="window" lastClr="FFFFFF"/>
    </a:lt1>
    <a:dk2>
      <a:srgbClr val="454551"/>
    </a:dk2>
    <a:lt2>
      <a:srgbClr val="E3E3E5"/>
    </a:lt2>
    <a:accent1>
      <a:srgbClr val="FE09E3"/>
    </a:accent1>
    <a:accent2>
      <a:srgbClr val="00ACF5"/>
    </a:accent2>
    <a:accent3>
      <a:srgbClr val="55CB72"/>
    </a:accent3>
    <a:accent4>
      <a:srgbClr val="EFC926"/>
    </a:accent4>
    <a:accent5>
      <a:srgbClr val="969696"/>
    </a:accent5>
    <a:accent6>
      <a:srgbClr val="D54773"/>
    </a:accent6>
    <a:hlink>
      <a:srgbClr val="6B9F25"/>
    </a:hlink>
    <a:folHlink>
      <a:srgbClr val="8C8C8C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006abc03-c437-4926-8e11-1a070d9dc36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5D38AB2AFDBD4897F1F0AD25426D27" ma:contentTypeVersion="6" ma:contentTypeDescription="Create a new document." ma:contentTypeScope="" ma:versionID="4a3020c438a80362158a3fc0f4e03499">
  <xsd:schema xmlns:xsd="http://www.w3.org/2001/XMLSchema" xmlns:xs="http://www.w3.org/2001/XMLSchema" xmlns:p="http://schemas.microsoft.com/office/2006/metadata/properties" xmlns:ns2="006abc03-c437-4926-8e11-1a070d9dc366" xmlns:ns3="f08b97e4-873e-4171-8a11-fd3549f4a5c9" targetNamespace="http://schemas.microsoft.com/office/2006/metadata/properties" ma:root="true" ma:fieldsID="65d76c554454276c9c9bc3e355f40a5c" ns2:_="" ns3:_="">
    <xsd:import namespace="006abc03-c437-4926-8e11-1a070d9dc366"/>
    <xsd:import namespace="f08b97e4-873e-4171-8a11-fd3549f4a5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6abc03-c437-4926-8e11-1a070d9dc3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8b97e4-873e-4171-8a11-fd3549f4a5c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2A3AD49-9331-450C-A2FE-6857A4DB38C6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73CC670F-05B9-4BB7-BA2C-0DE5B5C1E5D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EB45B7-3DA6-456C-A435-A5FC4DA5DE11}"/>
</file>

<file path=docProps/app.xml><?xml version="1.0" encoding="utf-8"?>
<Properties xmlns="http://schemas.openxmlformats.org/officeDocument/2006/extended-properties" xmlns:vt="http://schemas.openxmlformats.org/officeDocument/2006/docPropsVTypes">
  <Template>{39053A12-80C1-4CD8-9CA8-601966E193A2}tf00934815_win32</Template>
  <TotalTime>39</TotalTime>
  <Words>408</Words>
  <Application>Microsoft Office PowerPoint</Application>
  <PresentationFormat>Widescreen</PresentationFormat>
  <Paragraphs>45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 Narrow</vt:lpstr>
      <vt:lpstr>Goudy Old Style</vt:lpstr>
      <vt:lpstr>Wingdings 2</vt:lpstr>
      <vt:lpstr>SlateVTI</vt:lpstr>
      <vt:lpstr>What is a RNI?</vt:lpstr>
      <vt:lpstr>Report of New Information is:</vt:lpstr>
      <vt:lpstr>Falls into several potential buckets - </vt:lpstr>
      <vt:lpstr>May involve an investigation or maybe more information is needed - </vt:lpstr>
      <vt:lpstr>When does the IRB get involved?</vt:lpstr>
      <vt:lpstr>Outcomes (see HRP-312)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a RNI?</dc:title>
  <dc:creator>Sewards, Shannon</dc:creator>
  <cp:lastModifiedBy>Sewards, Shannon</cp:lastModifiedBy>
  <cp:revision>5</cp:revision>
  <dcterms:created xsi:type="dcterms:W3CDTF">2021-03-18T18:51:22Z</dcterms:created>
  <dcterms:modified xsi:type="dcterms:W3CDTF">2021-03-18T19:30:28Z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0x0101006E5D38AB2AFDBD4897F1F0AD25426D27</vt:lpwstr>
  </property>
</Properties>
</file>