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diagrams/data1.xml" ContentType="application/vnd.openxmlformats-officedocument.drawingml.diagramData+xml"/>
  <Override PartName="/ppt/diagrams/data2.xml" ContentType="application/vnd.openxmlformats-officedocument.drawingml.diagramData+xml"/>
  <Override PartName="/ppt/diagrams/data3.xml" ContentType="application/vnd.openxmlformats-officedocument.drawingml.diagramData+xml"/>
  <Override PartName="/ppt/diagrams/data4.xml" ContentType="application/vnd.openxmlformats-officedocument.drawingml.diagramData+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Masters/notesMaster1.xml" ContentType="application/vnd.openxmlformats-officedocument.presentationml.notesMaster+xml"/>
  <Override PartName="/ppt/diagrams/quickStyle4.xml" ContentType="application/vnd.openxmlformats-officedocument.drawingml.diagramStyle+xml"/>
  <Override PartName="/ppt/diagrams/colors4.xml" ContentType="application/vnd.openxmlformats-officedocument.drawingml.diagramColors+xml"/>
  <Override PartName="/ppt/theme/theme1.xml" ContentType="application/vnd.openxmlformats-officedocument.theme+xml"/>
  <Override PartName="/ppt/theme/theme2.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layout3.xml" ContentType="application/vnd.openxmlformats-officedocument.drawingml.diagramLayout+xml"/>
  <Override PartName="/ppt/diagrams/drawing4.xml" ContentType="application/vnd.ms-office.drawingml.diagramDrawing+xml"/>
  <Override PartName="/ppt/diagrams/layout4.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5"/>
  </p:notesMasterIdLst>
  <p:sldIdLst>
    <p:sldId id="257" r:id="rId2"/>
    <p:sldId id="524" r:id="rId3"/>
    <p:sldId id="525" r:id="rId4"/>
    <p:sldId id="526" r:id="rId5"/>
    <p:sldId id="470" r:id="rId6"/>
    <p:sldId id="527" r:id="rId7"/>
    <p:sldId id="287" r:id="rId8"/>
    <p:sldId id="400" r:id="rId9"/>
    <p:sldId id="258" r:id="rId10"/>
    <p:sldId id="260" r:id="rId11"/>
    <p:sldId id="259" r:id="rId12"/>
    <p:sldId id="263" r:id="rId13"/>
    <p:sldId id="401" r:id="rId14"/>
    <p:sldId id="264" r:id="rId15"/>
    <p:sldId id="289" r:id="rId16"/>
    <p:sldId id="313" r:id="rId17"/>
    <p:sldId id="449" r:id="rId18"/>
    <p:sldId id="276" r:id="rId19"/>
    <p:sldId id="502" r:id="rId20"/>
    <p:sldId id="514" r:id="rId21"/>
    <p:sldId id="516" r:id="rId22"/>
    <p:sldId id="487" r:id="rId23"/>
    <p:sldId id="531"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13" d="100"/>
          <a:sy n="113" d="100"/>
        </p:scale>
        <p:origin x="510"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ustomXml" Target="../customXml/item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ustomXml" Target="../customXml/item2.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openxmlformats.org/officeDocument/2006/relationships/customXml" Target="../customXml/item1.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67D4921-BD31-C349-ADE7-C6C855A0CB52}" type="doc">
      <dgm:prSet loTypeId="urn:microsoft.com/office/officeart/2005/8/layout/process1" loCatId="process" qsTypeId="urn:microsoft.com/office/officeart/2005/8/quickstyle/simple4" qsCatId="simple" csTypeId="urn:microsoft.com/office/officeart/2005/8/colors/accent0_3" csCatId="mainScheme" phldr="1"/>
      <dgm:spPr/>
    </dgm:pt>
    <dgm:pt modelId="{10F3C037-4E7B-3D40-9566-07F26CBF3DC4}">
      <dgm:prSet phldrT="[Text]"/>
      <dgm:spPr>
        <a:effectLst>
          <a:innerShdw blurRad="114300">
            <a:prstClr val="black"/>
          </a:innerShdw>
        </a:effectLst>
      </dgm:spPr>
      <dgm:t>
        <a:bodyPr/>
        <a:lstStyle/>
        <a:p>
          <a:r>
            <a:rPr lang="en-US" dirty="0"/>
            <a:t>Research?</a:t>
          </a:r>
        </a:p>
      </dgm:t>
    </dgm:pt>
    <dgm:pt modelId="{52A06CFA-5C51-FB4F-A3F2-A622BEA7A9CF}" type="parTrans" cxnId="{8F182EA2-B573-6B4C-A7EC-A61D653A139F}">
      <dgm:prSet/>
      <dgm:spPr/>
      <dgm:t>
        <a:bodyPr/>
        <a:lstStyle/>
        <a:p>
          <a:endParaRPr lang="en-US"/>
        </a:p>
      </dgm:t>
    </dgm:pt>
    <dgm:pt modelId="{2E7E33E0-76D3-074C-99A3-59F9660AACBC}" type="sibTrans" cxnId="{8F182EA2-B573-6B4C-A7EC-A61D653A139F}">
      <dgm:prSet/>
      <dgm:spPr/>
      <dgm:t>
        <a:bodyPr/>
        <a:lstStyle/>
        <a:p>
          <a:endParaRPr lang="en-US"/>
        </a:p>
      </dgm:t>
    </dgm:pt>
    <dgm:pt modelId="{A49A1B7E-FF55-2941-A4E7-F6D6F3816CA5}">
      <dgm:prSet phldrT="[Text]"/>
      <dgm:spPr>
        <a:effectLst>
          <a:innerShdw blurRad="114300">
            <a:prstClr val="black"/>
          </a:innerShdw>
        </a:effectLst>
      </dgm:spPr>
      <dgm:t>
        <a:bodyPr/>
        <a:lstStyle/>
        <a:p>
          <a:r>
            <a:rPr lang="en-US" dirty="0"/>
            <a:t>Involve Human Subjects?</a:t>
          </a:r>
        </a:p>
      </dgm:t>
    </dgm:pt>
    <dgm:pt modelId="{EC455589-7AE5-6B4A-9164-E516B0680206}" type="parTrans" cxnId="{0F29ACC4-F09F-C04D-8070-6CBD2C0336EC}">
      <dgm:prSet/>
      <dgm:spPr/>
      <dgm:t>
        <a:bodyPr/>
        <a:lstStyle/>
        <a:p>
          <a:endParaRPr lang="en-US"/>
        </a:p>
      </dgm:t>
    </dgm:pt>
    <dgm:pt modelId="{C37E042C-F7A8-5544-A496-E6FB107065E9}" type="sibTrans" cxnId="{0F29ACC4-F09F-C04D-8070-6CBD2C0336EC}">
      <dgm:prSet/>
      <dgm:spPr/>
      <dgm:t>
        <a:bodyPr/>
        <a:lstStyle/>
        <a:p>
          <a:endParaRPr lang="en-US"/>
        </a:p>
      </dgm:t>
    </dgm:pt>
    <dgm:pt modelId="{7FB2A66F-2A32-BB4C-8B56-B63BD4C0F078}">
      <dgm:prSet phldrT="[Text]"/>
      <dgm:spPr/>
      <dgm:t>
        <a:bodyPr/>
        <a:lstStyle/>
        <a:p>
          <a:r>
            <a:rPr lang="en-US" dirty="0"/>
            <a:t>Exempt?</a:t>
          </a:r>
        </a:p>
      </dgm:t>
    </dgm:pt>
    <dgm:pt modelId="{ED1978E6-58D1-FD4B-B1B9-D1D845195786}" type="parTrans" cxnId="{36B52ECD-4294-6748-850C-E6BE61C99AAC}">
      <dgm:prSet/>
      <dgm:spPr/>
      <dgm:t>
        <a:bodyPr/>
        <a:lstStyle/>
        <a:p>
          <a:endParaRPr lang="en-US"/>
        </a:p>
      </dgm:t>
    </dgm:pt>
    <dgm:pt modelId="{661243A7-AB74-AC4D-9CA2-49139B0B28FF}" type="sibTrans" cxnId="{36B52ECD-4294-6748-850C-E6BE61C99AAC}">
      <dgm:prSet/>
      <dgm:spPr/>
      <dgm:t>
        <a:bodyPr/>
        <a:lstStyle/>
        <a:p>
          <a:endParaRPr lang="en-US"/>
        </a:p>
      </dgm:t>
    </dgm:pt>
    <dgm:pt modelId="{F5F17206-49E8-FC4F-B3A6-933281801FAC}">
      <dgm:prSet/>
      <dgm:spPr/>
      <dgm:t>
        <a:bodyPr/>
        <a:lstStyle/>
        <a:p>
          <a:r>
            <a:rPr lang="en-US" dirty="0"/>
            <a:t>Expedited?</a:t>
          </a:r>
        </a:p>
      </dgm:t>
    </dgm:pt>
    <dgm:pt modelId="{DE9C7BDE-33F2-8243-80E0-9B9C134460A0}" type="parTrans" cxnId="{2123131D-4FDD-B64B-BE7D-41D5843E792A}">
      <dgm:prSet/>
      <dgm:spPr/>
      <dgm:t>
        <a:bodyPr/>
        <a:lstStyle/>
        <a:p>
          <a:endParaRPr lang="en-US"/>
        </a:p>
      </dgm:t>
    </dgm:pt>
    <dgm:pt modelId="{CF5892C0-25C3-2746-8BB3-3F7C256527E4}" type="sibTrans" cxnId="{2123131D-4FDD-B64B-BE7D-41D5843E792A}">
      <dgm:prSet/>
      <dgm:spPr/>
      <dgm:t>
        <a:bodyPr/>
        <a:lstStyle/>
        <a:p>
          <a:endParaRPr lang="en-US"/>
        </a:p>
      </dgm:t>
    </dgm:pt>
    <dgm:pt modelId="{ADF2D5BF-4055-F343-A1E5-0EEF675C0A38}">
      <dgm:prSet/>
      <dgm:spPr/>
      <dgm:t>
        <a:bodyPr/>
        <a:lstStyle/>
        <a:p>
          <a:r>
            <a:rPr lang="en-US" dirty="0"/>
            <a:t>Convened IRB</a:t>
          </a:r>
        </a:p>
      </dgm:t>
    </dgm:pt>
    <dgm:pt modelId="{CA78131E-44F8-FA48-8AA1-4976C7D77820}" type="parTrans" cxnId="{5F6125B9-2242-F44A-A7AC-90D69776B1B2}">
      <dgm:prSet/>
      <dgm:spPr/>
      <dgm:t>
        <a:bodyPr/>
        <a:lstStyle/>
        <a:p>
          <a:endParaRPr lang="en-US"/>
        </a:p>
      </dgm:t>
    </dgm:pt>
    <dgm:pt modelId="{55521836-FE5B-4640-851B-71A608FD1DB5}" type="sibTrans" cxnId="{5F6125B9-2242-F44A-A7AC-90D69776B1B2}">
      <dgm:prSet/>
      <dgm:spPr/>
      <dgm:t>
        <a:bodyPr/>
        <a:lstStyle/>
        <a:p>
          <a:endParaRPr lang="en-US"/>
        </a:p>
      </dgm:t>
    </dgm:pt>
    <dgm:pt modelId="{86BA1BEB-E06D-4088-9FB0-848D42736725}" type="pres">
      <dgm:prSet presAssocID="{267D4921-BD31-C349-ADE7-C6C855A0CB52}" presName="Name0" presStyleCnt="0">
        <dgm:presLayoutVars>
          <dgm:dir/>
          <dgm:resizeHandles val="exact"/>
        </dgm:presLayoutVars>
      </dgm:prSet>
      <dgm:spPr/>
    </dgm:pt>
    <dgm:pt modelId="{266BB292-8F71-4B54-BBBE-B2D8DE6D0BE6}" type="pres">
      <dgm:prSet presAssocID="{10F3C037-4E7B-3D40-9566-07F26CBF3DC4}" presName="node" presStyleLbl="node1" presStyleIdx="0" presStyleCnt="5">
        <dgm:presLayoutVars>
          <dgm:bulletEnabled val="1"/>
        </dgm:presLayoutVars>
      </dgm:prSet>
      <dgm:spPr/>
    </dgm:pt>
    <dgm:pt modelId="{26ACE649-EDEB-43AF-AD47-F7DB1E55C4C7}" type="pres">
      <dgm:prSet presAssocID="{2E7E33E0-76D3-074C-99A3-59F9660AACBC}" presName="sibTrans" presStyleLbl="sibTrans2D1" presStyleIdx="0" presStyleCnt="4"/>
      <dgm:spPr/>
    </dgm:pt>
    <dgm:pt modelId="{6C38D6EF-AA5F-4B38-A592-FD398A5AA98B}" type="pres">
      <dgm:prSet presAssocID="{2E7E33E0-76D3-074C-99A3-59F9660AACBC}" presName="connectorText" presStyleLbl="sibTrans2D1" presStyleIdx="0" presStyleCnt="4"/>
      <dgm:spPr/>
    </dgm:pt>
    <dgm:pt modelId="{5925FFF0-96A8-471D-B299-EF91E99F14FF}" type="pres">
      <dgm:prSet presAssocID="{A49A1B7E-FF55-2941-A4E7-F6D6F3816CA5}" presName="node" presStyleLbl="node1" presStyleIdx="1" presStyleCnt="5">
        <dgm:presLayoutVars>
          <dgm:bulletEnabled val="1"/>
        </dgm:presLayoutVars>
      </dgm:prSet>
      <dgm:spPr/>
    </dgm:pt>
    <dgm:pt modelId="{8FC351A6-53B8-44A0-B7D9-37AFB1FAB51C}" type="pres">
      <dgm:prSet presAssocID="{C37E042C-F7A8-5544-A496-E6FB107065E9}" presName="sibTrans" presStyleLbl="sibTrans2D1" presStyleIdx="1" presStyleCnt="4"/>
      <dgm:spPr/>
    </dgm:pt>
    <dgm:pt modelId="{9D7EA590-405B-41BB-85B5-22ABD27EB972}" type="pres">
      <dgm:prSet presAssocID="{C37E042C-F7A8-5544-A496-E6FB107065E9}" presName="connectorText" presStyleLbl="sibTrans2D1" presStyleIdx="1" presStyleCnt="4"/>
      <dgm:spPr/>
    </dgm:pt>
    <dgm:pt modelId="{60E3D4EC-02DD-4CD0-891B-B6AE1319F4A9}" type="pres">
      <dgm:prSet presAssocID="{7FB2A66F-2A32-BB4C-8B56-B63BD4C0F078}" presName="node" presStyleLbl="node1" presStyleIdx="2" presStyleCnt="5">
        <dgm:presLayoutVars>
          <dgm:bulletEnabled val="1"/>
        </dgm:presLayoutVars>
      </dgm:prSet>
      <dgm:spPr/>
    </dgm:pt>
    <dgm:pt modelId="{1AA2C458-8DE9-4999-AD8F-08708DF8E740}" type="pres">
      <dgm:prSet presAssocID="{661243A7-AB74-AC4D-9CA2-49139B0B28FF}" presName="sibTrans" presStyleLbl="sibTrans2D1" presStyleIdx="2" presStyleCnt="4"/>
      <dgm:spPr/>
    </dgm:pt>
    <dgm:pt modelId="{83E81C04-743E-4CB4-919C-F7049780DE6E}" type="pres">
      <dgm:prSet presAssocID="{661243A7-AB74-AC4D-9CA2-49139B0B28FF}" presName="connectorText" presStyleLbl="sibTrans2D1" presStyleIdx="2" presStyleCnt="4"/>
      <dgm:spPr/>
    </dgm:pt>
    <dgm:pt modelId="{7A19C3C2-9B4F-47D3-9EC8-23FAFB42C052}" type="pres">
      <dgm:prSet presAssocID="{F5F17206-49E8-FC4F-B3A6-933281801FAC}" presName="node" presStyleLbl="node1" presStyleIdx="3" presStyleCnt="5">
        <dgm:presLayoutVars>
          <dgm:bulletEnabled val="1"/>
        </dgm:presLayoutVars>
      </dgm:prSet>
      <dgm:spPr/>
    </dgm:pt>
    <dgm:pt modelId="{148799E1-048B-43F8-9BFE-0F11F418CE3A}" type="pres">
      <dgm:prSet presAssocID="{CF5892C0-25C3-2746-8BB3-3F7C256527E4}" presName="sibTrans" presStyleLbl="sibTrans2D1" presStyleIdx="3" presStyleCnt="4"/>
      <dgm:spPr/>
    </dgm:pt>
    <dgm:pt modelId="{661A7C49-8A83-43BC-8619-BAC8D9F3010B}" type="pres">
      <dgm:prSet presAssocID="{CF5892C0-25C3-2746-8BB3-3F7C256527E4}" presName="connectorText" presStyleLbl="sibTrans2D1" presStyleIdx="3" presStyleCnt="4"/>
      <dgm:spPr/>
    </dgm:pt>
    <dgm:pt modelId="{42E6BFDC-902A-4CE7-982D-F165A053DF97}" type="pres">
      <dgm:prSet presAssocID="{ADF2D5BF-4055-F343-A1E5-0EEF675C0A38}" presName="node" presStyleLbl="node1" presStyleIdx="4" presStyleCnt="5">
        <dgm:presLayoutVars>
          <dgm:bulletEnabled val="1"/>
        </dgm:presLayoutVars>
      </dgm:prSet>
      <dgm:spPr/>
    </dgm:pt>
  </dgm:ptLst>
  <dgm:cxnLst>
    <dgm:cxn modelId="{2B5AC21A-C211-44AC-B1B6-BECA81D19A5A}" type="presOf" srcId="{A49A1B7E-FF55-2941-A4E7-F6D6F3816CA5}" destId="{5925FFF0-96A8-471D-B299-EF91E99F14FF}" srcOrd="0" destOrd="0" presId="urn:microsoft.com/office/officeart/2005/8/layout/process1"/>
    <dgm:cxn modelId="{2123131D-4FDD-B64B-BE7D-41D5843E792A}" srcId="{267D4921-BD31-C349-ADE7-C6C855A0CB52}" destId="{F5F17206-49E8-FC4F-B3A6-933281801FAC}" srcOrd="3" destOrd="0" parTransId="{DE9C7BDE-33F2-8243-80E0-9B9C134460A0}" sibTransId="{CF5892C0-25C3-2746-8BB3-3F7C256527E4}"/>
    <dgm:cxn modelId="{1C0A7D2E-410F-46AA-90FA-DD345F044EFC}" type="presOf" srcId="{F5F17206-49E8-FC4F-B3A6-933281801FAC}" destId="{7A19C3C2-9B4F-47D3-9EC8-23FAFB42C052}" srcOrd="0" destOrd="0" presId="urn:microsoft.com/office/officeart/2005/8/layout/process1"/>
    <dgm:cxn modelId="{ED212445-11D9-4DF9-81C9-B8E91F6C5420}" type="presOf" srcId="{CF5892C0-25C3-2746-8BB3-3F7C256527E4}" destId="{661A7C49-8A83-43BC-8619-BAC8D9F3010B}" srcOrd="1" destOrd="0" presId="urn:microsoft.com/office/officeart/2005/8/layout/process1"/>
    <dgm:cxn modelId="{495B0966-01CF-4DD3-BF31-3845430A8FB5}" type="presOf" srcId="{2E7E33E0-76D3-074C-99A3-59F9660AACBC}" destId="{6C38D6EF-AA5F-4B38-A592-FD398A5AA98B}" srcOrd="1" destOrd="0" presId="urn:microsoft.com/office/officeart/2005/8/layout/process1"/>
    <dgm:cxn modelId="{53F2F675-7FB4-4660-B92F-9B6000AD6B45}" type="presOf" srcId="{ADF2D5BF-4055-F343-A1E5-0EEF675C0A38}" destId="{42E6BFDC-902A-4CE7-982D-F165A053DF97}" srcOrd="0" destOrd="0" presId="urn:microsoft.com/office/officeart/2005/8/layout/process1"/>
    <dgm:cxn modelId="{155FBF58-86CA-4761-BE03-5B9F5C50FD1A}" type="presOf" srcId="{C37E042C-F7A8-5544-A496-E6FB107065E9}" destId="{8FC351A6-53B8-44A0-B7D9-37AFB1FAB51C}" srcOrd="0" destOrd="0" presId="urn:microsoft.com/office/officeart/2005/8/layout/process1"/>
    <dgm:cxn modelId="{E0DD4884-289D-4C8C-86A9-C147E12D26A9}" type="presOf" srcId="{7FB2A66F-2A32-BB4C-8B56-B63BD4C0F078}" destId="{60E3D4EC-02DD-4CD0-891B-B6AE1319F4A9}" srcOrd="0" destOrd="0" presId="urn:microsoft.com/office/officeart/2005/8/layout/process1"/>
    <dgm:cxn modelId="{8F182EA2-B573-6B4C-A7EC-A61D653A139F}" srcId="{267D4921-BD31-C349-ADE7-C6C855A0CB52}" destId="{10F3C037-4E7B-3D40-9566-07F26CBF3DC4}" srcOrd="0" destOrd="0" parTransId="{52A06CFA-5C51-FB4F-A3F2-A622BEA7A9CF}" sibTransId="{2E7E33E0-76D3-074C-99A3-59F9660AACBC}"/>
    <dgm:cxn modelId="{0B0058AB-402F-4766-A8A0-AEFC94C0B520}" type="presOf" srcId="{661243A7-AB74-AC4D-9CA2-49139B0B28FF}" destId="{83E81C04-743E-4CB4-919C-F7049780DE6E}" srcOrd="1" destOrd="0" presId="urn:microsoft.com/office/officeart/2005/8/layout/process1"/>
    <dgm:cxn modelId="{5F6125B9-2242-F44A-A7AC-90D69776B1B2}" srcId="{267D4921-BD31-C349-ADE7-C6C855A0CB52}" destId="{ADF2D5BF-4055-F343-A1E5-0EEF675C0A38}" srcOrd="4" destOrd="0" parTransId="{CA78131E-44F8-FA48-8AA1-4976C7D77820}" sibTransId="{55521836-FE5B-4640-851B-71A608FD1DB5}"/>
    <dgm:cxn modelId="{7E4806C1-CA59-4458-A6CA-777DB2F2BFDD}" type="presOf" srcId="{CF5892C0-25C3-2746-8BB3-3F7C256527E4}" destId="{148799E1-048B-43F8-9BFE-0F11F418CE3A}" srcOrd="0" destOrd="0" presId="urn:microsoft.com/office/officeart/2005/8/layout/process1"/>
    <dgm:cxn modelId="{493905C3-532B-4DDB-9954-6F07711083AD}" type="presOf" srcId="{267D4921-BD31-C349-ADE7-C6C855A0CB52}" destId="{86BA1BEB-E06D-4088-9FB0-848D42736725}" srcOrd="0" destOrd="0" presId="urn:microsoft.com/office/officeart/2005/8/layout/process1"/>
    <dgm:cxn modelId="{B5CC26C3-F67F-4A3E-AB37-BD483044CE18}" type="presOf" srcId="{C37E042C-F7A8-5544-A496-E6FB107065E9}" destId="{9D7EA590-405B-41BB-85B5-22ABD27EB972}" srcOrd="1" destOrd="0" presId="urn:microsoft.com/office/officeart/2005/8/layout/process1"/>
    <dgm:cxn modelId="{0F29ACC4-F09F-C04D-8070-6CBD2C0336EC}" srcId="{267D4921-BD31-C349-ADE7-C6C855A0CB52}" destId="{A49A1B7E-FF55-2941-A4E7-F6D6F3816CA5}" srcOrd="1" destOrd="0" parTransId="{EC455589-7AE5-6B4A-9164-E516B0680206}" sibTransId="{C37E042C-F7A8-5544-A496-E6FB107065E9}"/>
    <dgm:cxn modelId="{36B52ECD-4294-6748-850C-E6BE61C99AAC}" srcId="{267D4921-BD31-C349-ADE7-C6C855A0CB52}" destId="{7FB2A66F-2A32-BB4C-8B56-B63BD4C0F078}" srcOrd="2" destOrd="0" parTransId="{ED1978E6-58D1-FD4B-B1B9-D1D845195786}" sibTransId="{661243A7-AB74-AC4D-9CA2-49139B0B28FF}"/>
    <dgm:cxn modelId="{192AF0EB-4976-47AD-B802-52AFF22C77A5}" type="presOf" srcId="{10F3C037-4E7B-3D40-9566-07F26CBF3DC4}" destId="{266BB292-8F71-4B54-BBBE-B2D8DE6D0BE6}" srcOrd="0" destOrd="0" presId="urn:microsoft.com/office/officeart/2005/8/layout/process1"/>
    <dgm:cxn modelId="{94CC22F2-E002-4671-8D12-FEF3729D105C}" type="presOf" srcId="{661243A7-AB74-AC4D-9CA2-49139B0B28FF}" destId="{1AA2C458-8DE9-4999-AD8F-08708DF8E740}" srcOrd="0" destOrd="0" presId="urn:microsoft.com/office/officeart/2005/8/layout/process1"/>
    <dgm:cxn modelId="{AF7E39FF-4C5A-4EB8-8D69-EA31C71B21CF}" type="presOf" srcId="{2E7E33E0-76D3-074C-99A3-59F9660AACBC}" destId="{26ACE649-EDEB-43AF-AD47-F7DB1E55C4C7}" srcOrd="0" destOrd="0" presId="urn:microsoft.com/office/officeart/2005/8/layout/process1"/>
    <dgm:cxn modelId="{B6ED768A-B39A-44B4-A015-F0191F0B6007}" type="presParOf" srcId="{86BA1BEB-E06D-4088-9FB0-848D42736725}" destId="{266BB292-8F71-4B54-BBBE-B2D8DE6D0BE6}" srcOrd="0" destOrd="0" presId="urn:microsoft.com/office/officeart/2005/8/layout/process1"/>
    <dgm:cxn modelId="{B65A7B54-C9AE-4FDF-BFF7-187BC4770A91}" type="presParOf" srcId="{86BA1BEB-E06D-4088-9FB0-848D42736725}" destId="{26ACE649-EDEB-43AF-AD47-F7DB1E55C4C7}" srcOrd="1" destOrd="0" presId="urn:microsoft.com/office/officeart/2005/8/layout/process1"/>
    <dgm:cxn modelId="{206B1D02-EFC2-4DCE-9C12-73272E598D8D}" type="presParOf" srcId="{26ACE649-EDEB-43AF-AD47-F7DB1E55C4C7}" destId="{6C38D6EF-AA5F-4B38-A592-FD398A5AA98B}" srcOrd="0" destOrd="0" presId="urn:microsoft.com/office/officeart/2005/8/layout/process1"/>
    <dgm:cxn modelId="{EC910BF4-D3D1-4413-98D7-F0103012F2B8}" type="presParOf" srcId="{86BA1BEB-E06D-4088-9FB0-848D42736725}" destId="{5925FFF0-96A8-471D-B299-EF91E99F14FF}" srcOrd="2" destOrd="0" presId="urn:microsoft.com/office/officeart/2005/8/layout/process1"/>
    <dgm:cxn modelId="{BCAEDE9A-A1FA-464F-AF32-69366C3398D4}" type="presParOf" srcId="{86BA1BEB-E06D-4088-9FB0-848D42736725}" destId="{8FC351A6-53B8-44A0-B7D9-37AFB1FAB51C}" srcOrd="3" destOrd="0" presId="urn:microsoft.com/office/officeart/2005/8/layout/process1"/>
    <dgm:cxn modelId="{20FA9EE0-D5DD-4072-8421-D91B446B3D1E}" type="presParOf" srcId="{8FC351A6-53B8-44A0-B7D9-37AFB1FAB51C}" destId="{9D7EA590-405B-41BB-85B5-22ABD27EB972}" srcOrd="0" destOrd="0" presId="urn:microsoft.com/office/officeart/2005/8/layout/process1"/>
    <dgm:cxn modelId="{F06B3F0C-FF04-436F-B529-1EB482F13649}" type="presParOf" srcId="{86BA1BEB-E06D-4088-9FB0-848D42736725}" destId="{60E3D4EC-02DD-4CD0-891B-B6AE1319F4A9}" srcOrd="4" destOrd="0" presId="urn:microsoft.com/office/officeart/2005/8/layout/process1"/>
    <dgm:cxn modelId="{201C356A-E500-4944-89A8-BC8DF006ED3B}" type="presParOf" srcId="{86BA1BEB-E06D-4088-9FB0-848D42736725}" destId="{1AA2C458-8DE9-4999-AD8F-08708DF8E740}" srcOrd="5" destOrd="0" presId="urn:microsoft.com/office/officeart/2005/8/layout/process1"/>
    <dgm:cxn modelId="{0BE75323-0037-41C6-9346-94BEAA2839C8}" type="presParOf" srcId="{1AA2C458-8DE9-4999-AD8F-08708DF8E740}" destId="{83E81C04-743E-4CB4-919C-F7049780DE6E}" srcOrd="0" destOrd="0" presId="urn:microsoft.com/office/officeart/2005/8/layout/process1"/>
    <dgm:cxn modelId="{901B23EF-1693-49B1-BB22-CED60A3DBD94}" type="presParOf" srcId="{86BA1BEB-E06D-4088-9FB0-848D42736725}" destId="{7A19C3C2-9B4F-47D3-9EC8-23FAFB42C052}" srcOrd="6" destOrd="0" presId="urn:microsoft.com/office/officeart/2005/8/layout/process1"/>
    <dgm:cxn modelId="{16FD5A08-B755-41C7-B786-9DF2A18722F6}" type="presParOf" srcId="{86BA1BEB-E06D-4088-9FB0-848D42736725}" destId="{148799E1-048B-43F8-9BFE-0F11F418CE3A}" srcOrd="7" destOrd="0" presId="urn:microsoft.com/office/officeart/2005/8/layout/process1"/>
    <dgm:cxn modelId="{42F0B572-2F2A-4981-AD72-B63AF3998925}" type="presParOf" srcId="{148799E1-048B-43F8-9BFE-0F11F418CE3A}" destId="{661A7C49-8A83-43BC-8619-BAC8D9F3010B}" srcOrd="0" destOrd="0" presId="urn:microsoft.com/office/officeart/2005/8/layout/process1"/>
    <dgm:cxn modelId="{1D0B2603-E02E-4BA8-8509-A8A3B4CB3FDE}" type="presParOf" srcId="{86BA1BEB-E06D-4088-9FB0-848D42736725}" destId="{42E6BFDC-902A-4CE7-982D-F165A053DF97}" srcOrd="8" destOrd="0" presId="urn:microsoft.com/office/officeart/2005/8/layout/process1"/>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67D4921-BD31-C349-ADE7-C6C855A0CB52}" type="doc">
      <dgm:prSet loTypeId="urn:microsoft.com/office/officeart/2005/8/layout/process1" loCatId="process" qsTypeId="urn:microsoft.com/office/officeart/2005/8/quickstyle/simple4" qsCatId="simple" csTypeId="urn:microsoft.com/office/officeart/2005/8/colors/accent0_3" csCatId="mainScheme" phldr="1"/>
      <dgm:spPr/>
    </dgm:pt>
    <dgm:pt modelId="{10F3C037-4E7B-3D40-9566-07F26CBF3DC4}">
      <dgm:prSet phldrT="[Text]"/>
      <dgm:spPr>
        <a:effectLst>
          <a:innerShdw blurRad="114300">
            <a:prstClr val="black"/>
          </a:innerShdw>
        </a:effectLst>
      </dgm:spPr>
      <dgm:t>
        <a:bodyPr/>
        <a:lstStyle/>
        <a:p>
          <a:r>
            <a:rPr lang="en-US" dirty="0"/>
            <a:t>Research?</a:t>
          </a:r>
        </a:p>
      </dgm:t>
    </dgm:pt>
    <dgm:pt modelId="{52A06CFA-5C51-FB4F-A3F2-A622BEA7A9CF}" type="parTrans" cxnId="{8F182EA2-B573-6B4C-A7EC-A61D653A139F}">
      <dgm:prSet/>
      <dgm:spPr/>
      <dgm:t>
        <a:bodyPr/>
        <a:lstStyle/>
        <a:p>
          <a:endParaRPr lang="en-US"/>
        </a:p>
      </dgm:t>
    </dgm:pt>
    <dgm:pt modelId="{2E7E33E0-76D3-074C-99A3-59F9660AACBC}" type="sibTrans" cxnId="{8F182EA2-B573-6B4C-A7EC-A61D653A139F}">
      <dgm:prSet/>
      <dgm:spPr/>
      <dgm:t>
        <a:bodyPr/>
        <a:lstStyle/>
        <a:p>
          <a:endParaRPr lang="en-US"/>
        </a:p>
      </dgm:t>
    </dgm:pt>
    <dgm:pt modelId="{A49A1B7E-FF55-2941-A4E7-F6D6F3816CA5}">
      <dgm:prSet phldrT="[Text]"/>
      <dgm:spPr>
        <a:effectLst>
          <a:innerShdw blurRad="114300">
            <a:prstClr val="black"/>
          </a:innerShdw>
        </a:effectLst>
      </dgm:spPr>
      <dgm:t>
        <a:bodyPr/>
        <a:lstStyle/>
        <a:p>
          <a:r>
            <a:rPr lang="en-US" dirty="0"/>
            <a:t>Involve Human Subjects?</a:t>
          </a:r>
        </a:p>
      </dgm:t>
    </dgm:pt>
    <dgm:pt modelId="{EC455589-7AE5-6B4A-9164-E516B0680206}" type="parTrans" cxnId="{0F29ACC4-F09F-C04D-8070-6CBD2C0336EC}">
      <dgm:prSet/>
      <dgm:spPr/>
      <dgm:t>
        <a:bodyPr/>
        <a:lstStyle/>
        <a:p>
          <a:endParaRPr lang="en-US"/>
        </a:p>
      </dgm:t>
    </dgm:pt>
    <dgm:pt modelId="{C37E042C-F7A8-5544-A496-E6FB107065E9}" type="sibTrans" cxnId="{0F29ACC4-F09F-C04D-8070-6CBD2C0336EC}">
      <dgm:prSet/>
      <dgm:spPr/>
      <dgm:t>
        <a:bodyPr/>
        <a:lstStyle/>
        <a:p>
          <a:endParaRPr lang="en-US"/>
        </a:p>
      </dgm:t>
    </dgm:pt>
    <dgm:pt modelId="{7FB2A66F-2A32-BB4C-8B56-B63BD4C0F078}">
      <dgm:prSet phldrT="[Text]"/>
      <dgm:spPr/>
      <dgm:t>
        <a:bodyPr/>
        <a:lstStyle/>
        <a:p>
          <a:r>
            <a:rPr lang="en-US" dirty="0"/>
            <a:t>Exempt?</a:t>
          </a:r>
        </a:p>
      </dgm:t>
    </dgm:pt>
    <dgm:pt modelId="{ED1978E6-58D1-FD4B-B1B9-D1D845195786}" type="parTrans" cxnId="{36B52ECD-4294-6748-850C-E6BE61C99AAC}">
      <dgm:prSet/>
      <dgm:spPr/>
      <dgm:t>
        <a:bodyPr/>
        <a:lstStyle/>
        <a:p>
          <a:endParaRPr lang="en-US"/>
        </a:p>
      </dgm:t>
    </dgm:pt>
    <dgm:pt modelId="{661243A7-AB74-AC4D-9CA2-49139B0B28FF}" type="sibTrans" cxnId="{36B52ECD-4294-6748-850C-E6BE61C99AAC}">
      <dgm:prSet/>
      <dgm:spPr/>
      <dgm:t>
        <a:bodyPr/>
        <a:lstStyle/>
        <a:p>
          <a:endParaRPr lang="en-US"/>
        </a:p>
      </dgm:t>
    </dgm:pt>
    <dgm:pt modelId="{F5F17206-49E8-FC4F-B3A6-933281801FAC}">
      <dgm:prSet/>
      <dgm:spPr/>
      <dgm:t>
        <a:bodyPr/>
        <a:lstStyle/>
        <a:p>
          <a:r>
            <a:rPr lang="en-US" dirty="0"/>
            <a:t>Expedited?</a:t>
          </a:r>
        </a:p>
      </dgm:t>
    </dgm:pt>
    <dgm:pt modelId="{DE9C7BDE-33F2-8243-80E0-9B9C134460A0}" type="parTrans" cxnId="{2123131D-4FDD-B64B-BE7D-41D5843E792A}">
      <dgm:prSet/>
      <dgm:spPr/>
      <dgm:t>
        <a:bodyPr/>
        <a:lstStyle/>
        <a:p>
          <a:endParaRPr lang="en-US"/>
        </a:p>
      </dgm:t>
    </dgm:pt>
    <dgm:pt modelId="{CF5892C0-25C3-2746-8BB3-3F7C256527E4}" type="sibTrans" cxnId="{2123131D-4FDD-B64B-BE7D-41D5843E792A}">
      <dgm:prSet/>
      <dgm:spPr/>
      <dgm:t>
        <a:bodyPr/>
        <a:lstStyle/>
        <a:p>
          <a:endParaRPr lang="en-US"/>
        </a:p>
      </dgm:t>
    </dgm:pt>
    <dgm:pt modelId="{ADF2D5BF-4055-F343-A1E5-0EEF675C0A38}">
      <dgm:prSet/>
      <dgm:spPr/>
      <dgm:t>
        <a:bodyPr/>
        <a:lstStyle/>
        <a:p>
          <a:r>
            <a:rPr lang="en-US" dirty="0"/>
            <a:t>Convened IRB</a:t>
          </a:r>
        </a:p>
      </dgm:t>
    </dgm:pt>
    <dgm:pt modelId="{CA78131E-44F8-FA48-8AA1-4976C7D77820}" type="parTrans" cxnId="{5F6125B9-2242-F44A-A7AC-90D69776B1B2}">
      <dgm:prSet/>
      <dgm:spPr/>
      <dgm:t>
        <a:bodyPr/>
        <a:lstStyle/>
        <a:p>
          <a:endParaRPr lang="en-US"/>
        </a:p>
      </dgm:t>
    </dgm:pt>
    <dgm:pt modelId="{55521836-FE5B-4640-851B-71A608FD1DB5}" type="sibTrans" cxnId="{5F6125B9-2242-F44A-A7AC-90D69776B1B2}">
      <dgm:prSet/>
      <dgm:spPr/>
      <dgm:t>
        <a:bodyPr/>
        <a:lstStyle/>
        <a:p>
          <a:endParaRPr lang="en-US"/>
        </a:p>
      </dgm:t>
    </dgm:pt>
    <dgm:pt modelId="{86BA1BEB-E06D-4088-9FB0-848D42736725}" type="pres">
      <dgm:prSet presAssocID="{267D4921-BD31-C349-ADE7-C6C855A0CB52}" presName="Name0" presStyleCnt="0">
        <dgm:presLayoutVars>
          <dgm:dir/>
          <dgm:resizeHandles val="exact"/>
        </dgm:presLayoutVars>
      </dgm:prSet>
      <dgm:spPr/>
    </dgm:pt>
    <dgm:pt modelId="{266BB292-8F71-4B54-BBBE-B2D8DE6D0BE6}" type="pres">
      <dgm:prSet presAssocID="{10F3C037-4E7B-3D40-9566-07F26CBF3DC4}" presName="node" presStyleLbl="node1" presStyleIdx="0" presStyleCnt="5">
        <dgm:presLayoutVars>
          <dgm:bulletEnabled val="1"/>
        </dgm:presLayoutVars>
      </dgm:prSet>
      <dgm:spPr/>
    </dgm:pt>
    <dgm:pt modelId="{26ACE649-EDEB-43AF-AD47-F7DB1E55C4C7}" type="pres">
      <dgm:prSet presAssocID="{2E7E33E0-76D3-074C-99A3-59F9660AACBC}" presName="sibTrans" presStyleLbl="sibTrans2D1" presStyleIdx="0" presStyleCnt="4"/>
      <dgm:spPr/>
    </dgm:pt>
    <dgm:pt modelId="{6C38D6EF-AA5F-4B38-A592-FD398A5AA98B}" type="pres">
      <dgm:prSet presAssocID="{2E7E33E0-76D3-074C-99A3-59F9660AACBC}" presName="connectorText" presStyleLbl="sibTrans2D1" presStyleIdx="0" presStyleCnt="4"/>
      <dgm:spPr/>
    </dgm:pt>
    <dgm:pt modelId="{5925FFF0-96A8-471D-B299-EF91E99F14FF}" type="pres">
      <dgm:prSet presAssocID="{A49A1B7E-FF55-2941-A4E7-F6D6F3816CA5}" presName="node" presStyleLbl="node1" presStyleIdx="1" presStyleCnt="5">
        <dgm:presLayoutVars>
          <dgm:bulletEnabled val="1"/>
        </dgm:presLayoutVars>
      </dgm:prSet>
      <dgm:spPr/>
    </dgm:pt>
    <dgm:pt modelId="{8FC351A6-53B8-44A0-B7D9-37AFB1FAB51C}" type="pres">
      <dgm:prSet presAssocID="{C37E042C-F7A8-5544-A496-E6FB107065E9}" presName="sibTrans" presStyleLbl="sibTrans2D1" presStyleIdx="1" presStyleCnt="4"/>
      <dgm:spPr/>
    </dgm:pt>
    <dgm:pt modelId="{9D7EA590-405B-41BB-85B5-22ABD27EB972}" type="pres">
      <dgm:prSet presAssocID="{C37E042C-F7A8-5544-A496-E6FB107065E9}" presName="connectorText" presStyleLbl="sibTrans2D1" presStyleIdx="1" presStyleCnt="4"/>
      <dgm:spPr/>
    </dgm:pt>
    <dgm:pt modelId="{60E3D4EC-02DD-4CD0-891B-B6AE1319F4A9}" type="pres">
      <dgm:prSet presAssocID="{7FB2A66F-2A32-BB4C-8B56-B63BD4C0F078}" presName="node" presStyleLbl="node1" presStyleIdx="2" presStyleCnt="5">
        <dgm:presLayoutVars>
          <dgm:bulletEnabled val="1"/>
        </dgm:presLayoutVars>
      </dgm:prSet>
      <dgm:spPr/>
    </dgm:pt>
    <dgm:pt modelId="{1AA2C458-8DE9-4999-AD8F-08708DF8E740}" type="pres">
      <dgm:prSet presAssocID="{661243A7-AB74-AC4D-9CA2-49139B0B28FF}" presName="sibTrans" presStyleLbl="sibTrans2D1" presStyleIdx="2" presStyleCnt="4"/>
      <dgm:spPr/>
    </dgm:pt>
    <dgm:pt modelId="{83E81C04-743E-4CB4-919C-F7049780DE6E}" type="pres">
      <dgm:prSet presAssocID="{661243A7-AB74-AC4D-9CA2-49139B0B28FF}" presName="connectorText" presStyleLbl="sibTrans2D1" presStyleIdx="2" presStyleCnt="4"/>
      <dgm:spPr/>
    </dgm:pt>
    <dgm:pt modelId="{7A19C3C2-9B4F-47D3-9EC8-23FAFB42C052}" type="pres">
      <dgm:prSet presAssocID="{F5F17206-49E8-FC4F-B3A6-933281801FAC}" presName="node" presStyleLbl="node1" presStyleIdx="3" presStyleCnt="5">
        <dgm:presLayoutVars>
          <dgm:bulletEnabled val="1"/>
        </dgm:presLayoutVars>
      </dgm:prSet>
      <dgm:spPr/>
    </dgm:pt>
    <dgm:pt modelId="{148799E1-048B-43F8-9BFE-0F11F418CE3A}" type="pres">
      <dgm:prSet presAssocID="{CF5892C0-25C3-2746-8BB3-3F7C256527E4}" presName="sibTrans" presStyleLbl="sibTrans2D1" presStyleIdx="3" presStyleCnt="4"/>
      <dgm:spPr/>
    </dgm:pt>
    <dgm:pt modelId="{661A7C49-8A83-43BC-8619-BAC8D9F3010B}" type="pres">
      <dgm:prSet presAssocID="{CF5892C0-25C3-2746-8BB3-3F7C256527E4}" presName="connectorText" presStyleLbl="sibTrans2D1" presStyleIdx="3" presStyleCnt="4"/>
      <dgm:spPr/>
    </dgm:pt>
    <dgm:pt modelId="{42E6BFDC-902A-4CE7-982D-F165A053DF97}" type="pres">
      <dgm:prSet presAssocID="{ADF2D5BF-4055-F343-A1E5-0EEF675C0A38}" presName="node" presStyleLbl="node1" presStyleIdx="4" presStyleCnt="5">
        <dgm:presLayoutVars>
          <dgm:bulletEnabled val="1"/>
        </dgm:presLayoutVars>
      </dgm:prSet>
      <dgm:spPr/>
    </dgm:pt>
  </dgm:ptLst>
  <dgm:cxnLst>
    <dgm:cxn modelId="{2B5AC21A-C211-44AC-B1B6-BECA81D19A5A}" type="presOf" srcId="{A49A1B7E-FF55-2941-A4E7-F6D6F3816CA5}" destId="{5925FFF0-96A8-471D-B299-EF91E99F14FF}" srcOrd="0" destOrd="0" presId="urn:microsoft.com/office/officeart/2005/8/layout/process1"/>
    <dgm:cxn modelId="{2123131D-4FDD-B64B-BE7D-41D5843E792A}" srcId="{267D4921-BD31-C349-ADE7-C6C855A0CB52}" destId="{F5F17206-49E8-FC4F-B3A6-933281801FAC}" srcOrd="3" destOrd="0" parTransId="{DE9C7BDE-33F2-8243-80E0-9B9C134460A0}" sibTransId="{CF5892C0-25C3-2746-8BB3-3F7C256527E4}"/>
    <dgm:cxn modelId="{1C0A7D2E-410F-46AA-90FA-DD345F044EFC}" type="presOf" srcId="{F5F17206-49E8-FC4F-B3A6-933281801FAC}" destId="{7A19C3C2-9B4F-47D3-9EC8-23FAFB42C052}" srcOrd="0" destOrd="0" presId="urn:microsoft.com/office/officeart/2005/8/layout/process1"/>
    <dgm:cxn modelId="{ED212445-11D9-4DF9-81C9-B8E91F6C5420}" type="presOf" srcId="{CF5892C0-25C3-2746-8BB3-3F7C256527E4}" destId="{661A7C49-8A83-43BC-8619-BAC8D9F3010B}" srcOrd="1" destOrd="0" presId="urn:microsoft.com/office/officeart/2005/8/layout/process1"/>
    <dgm:cxn modelId="{495B0966-01CF-4DD3-BF31-3845430A8FB5}" type="presOf" srcId="{2E7E33E0-76D3-074C-99A3-59F9660AACBC}" destId="{6C38D6EF-AA5F-4B38-A592-FD398A5AA98B}" srcOrd="1" destOrd="0" presId="urn:microsoft.com/office/officeart/2005/8/layout/process1"/>
    <dgm:cxn modelId="{53F2F675-7FB4-4660-B92F-9B6000AD6B45}" type="presOf" srcId="{ADF2D5BF-4055-F343-A1E5-0EEF675C0A38}" destId="{42E6BFDC-902A-4CE7-982D-F165A053DF97}" srcOrd="0" destOrd="0" presId="urn:microsoft.com/office/officeart/2005/8/layout/process1"/>
    <dgm:cxn modelId="{155FBF58-86CA-4761-BE03-5B9F5C50FD1A}" type="presOf" srcId="{C37E042C-F7A8-5544-A496-E6FB107065E9}" destId="{8FC351A6-53B8-44A0-B7D9-37AFB1FAB51C}" srcOrd="0" destOrd="0" presId="urn:microsoft.com/office/officeart/2005/8/layout/process1"/>
    <dgm:cxn modelId="{E0DD4884-289D-4C8C-86A9-C147E12D26A9}" type="presOf" srcId="{7FB2A66F-2A32-BB4C-8B56-B63BD4C0F078}" destId="{60E3D4EC-02DD-4CD0-891B-B6AE1319F4A9}" srcOrd="0" destOrd="0" presId="urn:microsoft.com/office/officeart/2005/8/layout/process1"/>
    <dgm:cxn modelId="{8F182EA2-B573-6B4C-A7EC-A61D653A139F}" srcId="{267D4921-BD31-C349-ADE7-C6C855A0CB52}" destId="{10F3C037-4E7B-3D40-9566-07F26CBF3DC4}" srcOrd="0" destOrd="0" parTransId="{52A06CFA-5C51-FB4F-A3F2-A622BEA7A9CF}" sibTransId="{2E7E33E0-76D3-074C-99A3-59F9660AACBC}"/>
    <dgm:cxn modelId="{0B0058AB-402F-4766-A8A0-AEFC94C0B520}" type="presOf" srcId="{661243A7-AB74-AC4D-9CA2-49139B0B28FF}" destId="{83E81C04-743E-4CB4-919C-F7049780DE6E}" srcOrd="1" destOrd="0" presId="urn:microsoft.com/office/officeart/2005/8/layout/process1"/>
    <dgm:cxn modelId="{5F6125B9-2242-F44A-A7AC-90D69776B1B2}" srcId="{267D4921-BD31-C349-ADE7-C6C855A0CB52}" destId="{ADF2D5BF-4055-F343-A1E5-0EEF675C0A38}" srcOrd="4" destOrd="0" parTransId="{CA78131E-44F8-FA48-8AA1-4976C7D77820}" sibTransId="{55521836-FE5B-4640-851B-71A608FD1DB5}"/>
    <dgm:cxn modelId="{7E4806C1-CA59-4458-A6CA-777DB2F2BFDD}" type="presOf" srcId="{CF5892C0-25C3-2746-8BB3-3F7C256527E4}" destId="{148799E1-048B-43F8-9BFE-0F11F418CE3A}" srcOrd="0" destOrd="0" presId="urn:microsoft.com/office/officeart/2005/8/layout/process1"/>
    <dgm:cxn modelId="{493905C3-532B-4DDB-9954-6F07711083AD}" type="presOf" srcId="{267D4921-BD31-C349-ADE7-C6C855A0CB52}" destId="{86BA1BEB-E06D-4088-9FB0-848D42736725}" srcOrd="0" destOrd="0" presId="urn:microsoft.com/office/officeart/2005/8/layout/process1"/>
    <dgm:cxn modelId="{B5CC26C3-F67F-4A3E-AB37-BD483044CE18}" type="presOf" srcId="{C37E042C-F7A8-5544-A496-E6FB107065E9}" destId="{9D7EA590-405B-41BB-85B5-22ABD27EB972}" srcOrd="1" destOrd="0" presId="urn:microsoft.com/office/officeart/2005/8/layout/process1"/>
    <dgm:cxn modelId="{0F29ACC4-F09F-C04D-8070-6CBD2C0336EC}" srcId="{267D4921-BD31-C349-ADE7-C6C855A0CB52}" destId="{A49A1B7E-FF55-2941-A4E7-F6D6F3816CA5}" srcOrd="1" destOrd="0" parTransId="{EC455589-7AE5-6B4A-9164-E516B0680206}" sibTransId="{C37E042C-F7A8-5544-A496-E6FB107065E9}"/>
    <dgm:cxn modelId="{36B52ECD-4294-6748-850C-E6BE61C99AAC}" srcId="{267D4921-BD31-C349-ADE7-C6C855A0CB52}" destId="{7FB2A66F-2A32-BB4C-8B56-B63BD4C0F078}" srcOrd="2" destOrd="0" parTransId="{ED1978E6-58D1-FD4B-B1B9-D1D845195786}" sibTransId="{661243A7-AB74-AC4D-9CA2-49139B0B28FF}"/>
    <dgm:cxn modelId="{192AF0EB-4976-47AD-B802-52AFF22C77A5}" type="presOf" srcId="{10F3C037-4E7B-3D40-9566-07F26CBF3DC4}" destId="{266BB292-8F71-4B54-BBBE-B2D8DE6D0BE6}" srcOrd="0" destOrd="0" presId="urn:microsoft.com/office/officeart/2005/8/layout/process1"/>
    <dgm:cxn modelId="{94CC22F2-E002-4671-8D12-FEF3729D105C}" type="presOf" srcId="{661243A7-AB74-AC4D-9CA2-49139B0B28FF}" destId="{1AA2C458-8DE9-4999-AD8F-08708DF8E740}" srcOrd="0" destOrd="0" presId="urn:microsoft.com/office/officeart/2005/8/layout/process1"/>
    <dgm:cxn modelId="{AF7E39FF-4C5A-4EB8-8D69-EA31C71B21CF}" type="presOf" srcId="{2E7E33E0-76D3-074C-99A3-59F9660AACBC}" destId="{26ACE649-EDEB-43AF-AD47-F7DB1E55C4C7}" srcOrd="0" destOrd="0" presId="urn:microsoft.com/office/officeart/2005/8/layout/process1"/>
    <dgm:cxn modelId="{B6ED768A-B39A-44B4-A015-F0191F0B6007}" type="presParOf" srcId="{86BA1BEB-E06D-4088-9FB0-848D42736725}" destId="{266BB292-8F71-4B54-BBBE-B2D8DE6D0BE6}" srcOrd="0" destOrd="0" presId="urn:microsoft.com/office/officeart/2005/8/layout/process1"/>
    <dgm:cxn modelId="{B65A7B54-C9AE-4FDF-BFF7-187BC4770A91}" type="presParOf" srcId="{86BA1BEB-E06D-4088-9FB0-848D42736725}" destId="{26ACE649-EDEB-43AF-AD47-F7DB1E55C4C7}" srcOrd="1" destOrd="0" presId="urn:microsoft.com/office/officeart/2005/8/layout/process1"/>
    <dgm:cxn modelId="{206B1D02-EFC2-4DCE-9C12-73272E598D8D}" type="presParOf" srcId="{26ACE649-EDEB-43AF-AD47-F7DB1E55C4C7}" destId="{6C38D6EF-AA5F-4B38-A592-FD398A5AA98B}" srcOrd="0" destOrd="0" presId="urn:microsoft.com/office/officeart/2005/8/layout/process1"/>
    <dgm:cxn modelId="{EC910BF4-D3D1-4413-98D7-F0103012F2B8}" type="presParOf" srcId="{86BA1BEB-E06D-4088-9FB0-848D42736725}" destId="{5925FFF0-96A8-471D-B299-EF91E99F14FF}" srcOrd="2" destOrd="0" presId="urn:microsoft.com/office/officeart/2005/8/layout/process1"/>
    <dgm:cxn modelId="{BCAEDE9A-A1FA-464F-AF32-69366C3398D4}" type="presParOf" srcId="{86BA1BEB-E06D-4088-9FB0-848D42736725}" destId="{8FC351A6-53B8-44A0-B7D9-37AFB1FAB51C}" srcOrd="3" destOrd="0" presId="urn:microsoft.com/office/officeart/2005/8/layout/process1"/>
    <dgm:cxn modelId="{20FA9EE0-D5DD-4072-8421-D91B446B3D1E}" type="presParOf" srcId="{8FC351A6-53B8-44A0-B7D9-37AFB1FAB51C}" destId="{9D7EA590-405B-41BB-85B5-22ABD27EB972}" srcOrd="0" destOrd="0" presId="urn:microsoft.com/office/officeart/2005/8/layout/process1"/>
    <dgm:cxn modelId="{F06B3F0C-FF04-436F-B529-1EB482F13649}" type="presParOf" srcId="{86BA1BEB-E06D-4088-9FB0-848D42736725}" destId="{60E3D4EC-02DD-4CD0-891B-B6AE1319F4A9}" srcOrd="4" destOrd="0" presId="urn:microsoft.com/office/officeart/2005/8/layout/process1"/>
    <dgm:cxn modelId="{201C356A-E500-4944-89A8-BC8DF006ED3B}" type="presParOf" srcId="{86BA1BEB-E06D-4088-9FB0-848D42736725}" destId="{1AA2C458-8DE9-4999-AD8F-08708DF8E740}" srcOrd="5" destOrd="0" presId="urn:microsoft.com/office/officeart/2005/8/layout/process1"/>
    <dgm:cxn modelId="{0BE75323-0037-41C6-9346-94BEAA2839C8}" type="presParOf" srcId="{1AA2C458-8DE9-4999-AD8F-08708DF8E740}" destId="{83E81C04-743E-4CB4-919C-F7049780DE6E}" srcOrd="0" destOrd="0" presId="urn:microsoft.com/office/officeart/2005/8/layout/process1"/>
    <dgm:cxn modelId="{901B23EF-1693-49B1-BB22-CED60A3DBD94}" type="presParOf" srcId="{86BA1BEB-E06D-4088-9FB0-848D42736725}" destId="{7A19C3C2-9B4F-47D3-9EC8-23FAFB42C052}" srcOrd="6" destOrd="0" presId="urn:microsoft.com/office/officeart/2005/8/layout/process1"/>
    <dgm:cxn modelId="{16FD5A08-B755-41C7-B786-9DF2A18722F6}" type="presParOf" srcId="{86BA1BEB-E06D-4088-9FB0-848D42736725}" destId="{148799E1-048B-43F8-9BFE-0F11F418CE3A}" srcOrd="7" destOrd="0" presId="urn:microsoft.com/office/officeart/2005/8/layout/process1"/>
    <dgm:cxn modelId="{42F0B572-2F2A-4981-AD72-B63AF3998925}" type="presParOf" srcId="{148799E1-048B-43F8-9BFE-0F11F418CE3A}" destId="{661A7C49-8A83-43BC-8619-BAC8D9F3010B}" srcOrd="0" destOrd="0" presId="urn:microsoft.com/office/officeart/2005/8/layout/process1"/>
    <dgm:cxn modelId="{1D0B2603-E02E-4BA8-8509-A8A3B4CB3FDE}" type="presParOf" srcId="{86BA1BEB-E06D-4088-9FB0-848D42736725}" destId="{42E6BFDC-902A-4CE7-982D-F165A053DF97}" srcOrd="8" destOrd="0" presId="urn:microsoft.com/office/officeart/2005/8/layout/process1"/>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67D4921-BD31-C349-ADE7-C6C855A0CB52}" type="doc">
      <dgm:prSet loTypeId="urn:microsoft.com/office/officeart/2005/8/layout/process1" loCatId="process" qsTypeId="urn:microsoft.com/office/officeart/2005/8/quickstyle/simple4" qsCatId="simple" csTypeId="urn:microsoft.com/office/officeart/2005/8/colors/accent0_3" csCatId="mainScheme" phldr="1"/>
      <dgm:spPr/>
    </dgm:pt>
    <dgm:pt modelId="{10F3C037-4E7B-3D40-9566-07F26CBF3DC4}">
      <dgm:prSet phldrT="[Text]"/>
      <dgm:spPr>
        <a:effectLst>
          <a:innerShdw blurRad="114300">
            <a:prstClr val="black"/>
          </a:innerShdw>
        </a:effectLst>
      </dgm:spPr>
      <dgm:t>
        <a:bodyPr/>
        <a:lstStyle/>
        <a:p>
          <a:r>
            <a:rPr lang="en-US" dirty="0"/>
            <a:t>Research?</a:t>
          </a:r>
        </a:p>
      </dgm:t>
    </dgm:pt>
    <dgm:pt modelId="{52A06CFA-5C51-FB4F-A3F2-A622BEA7A9CF}" type="parTrans" cxnId="{8F182EA2-B573-6B4C-A7EC-A61D653A139F}">
      <dgm:prSet/>
      <dgm:spPr/>
      <dgm:t>
        <a:bodyPr/>
        <a:lstStyle/>
        <a:p>
          <a:endParaRPr lang="en-US"/>
        </a:p>
      </dgm:t>
    </dgm:pt>
    <dgm:pt modelId="{2E7E33E0-76D3-074C-99A3-59F9660AACBC}" type="sibTrans" cxnId="{8F182EA2-B573-6B4C-A7EC-A61D653A139F}">
      <dgm:prSet/>
      <dgm:spPr/>
      <dgm:t>
        <a:bodyPr/>
        <a:lstStyle/>
        <a:p>
          <a:endParaRPr lang="en-US"/>
        </a:p>
      </dgm:t>
    </dgm:pt>
    <dgm:pt modelId="{A49A1B7E-FF55-2941-A4E7-F6D6F3816CA5}">
      <dgm:prSet phldrT="[Text]"/>
      <dgm:spPr>
        <a:effectLst>
          <a:innerShdw blurRad="114300">
            <a:prstClr val="black"/>
          </a:innerShdw>
        </a:effectLst>
      </dgm:spPr>
      <dgm:t>
        <a:bodyPr/>
        <a:lstStyle/>
        <a:p>
          <a:r>
            <a:rPr lang="en-US" dirty="0"/>
            <a:t>Involve Human Subjects?</a:t>
          </a:r>
        </a:p>
      </dgm:t>
    </dgm:pt>
    <dgm:pt modelId="{EC455589-7AE5-6B4A-9164-E516B0680206}" type="parTrans" cxnId="{0F29ACC4-F09F-C04D-8070-6CBD2C0336EC}">
      <dgm:prSet/>
      <dgm:spPr/>
      <dgm:t>
        <a:bodyPr/>
        <a:lstStyle/>
        <a:p>
          <a:endParaRPr lang="en-US"/>
        </a:p>
      </dgm:t>
    </dgm:pt>
    <dgm:pt modelId="{C37E042C-F7A8-5544-A496-E6FB107065E9}" type="sibTrans" cxnId="{0F29ACC4-F09F-C04D-8070-6CBD2C0336EC}">
      <dgm:prSet/>
      <dgm:spPr/>
      <dgm:t>
        <a:bodyPr/>
        <a:lstStyle/>
        <a:p>
          <a:endParaRPr lang="en-US"/>
        </a:p>
      </dgm:t>
    </dgm:pt>
    <dgm:pt modelId="{7FB2A66F-2A32-BB4C-8B56-B63BD4C0F078}">
      <dgm:prSet phldrT="[Text]"/>
      <dgm:spPr/>
      <dgm:t>
        <a:bodyPr/>
        <a:lstStyle/>
        <a:p>
          <a:r>
            <a:rPr lang="en-US" dirty="0"/>
            <a:t>Exempt?</a:t>
          </a:r>
        </a:p>
      </dgm:t>
    </dgm:pt>
    <dgm:pt modelId="{ED1978E6-58D1-FD4B-B1B9-D1D845195786}" type="parTrans" cxnId="{36B52ECD-4294-6748-850C-E6BE61C99AAC}">
      <dgm:prSet/>
      <dgm:spPr/>
      <dgm:t>
        <a:bodyPr/>
        <a:lstStyle/>
        <a:p>
          <a:endParaRPr lang="en-US"/>
        </a:p>
      </dgm:t>
    </dgm:pt>
    <dgm:pt modelId="{661243A7-AB74-AC4D-9CA2-49139B0B28FF}" type="sibTrans" cxnId="{36B52ECD-4294-6748-850C-E6BE61C99AAC}">
      <dgm:prSet/>
      <dgm:spPr/>
      <dgm:t>
        <a:bodyPr/>
        <a:lstStyle/>
        <a:p>
          <a:endParaRPr lang="en-US"/>
        </a:p>
      </dgm:t>
    </dgm:pt>
    <dgm:pt modelId="{F5F17206-49E8-FC4F-B3A6-933281801FAC}">
      <dgm:prSet/>
      <dgm:spPr/>
      <dgm:t>
        <a:bodyPr/>
        <a:lstStyle/>
        <a:p>
          <a:r>
            <a:rPr lang="en-US" dirty="0"/>
            <a:t>Expedited?</a:t>
          </a:r>
        </a:p>
      </dgm:t>
    </dgm:pt>
    <dgm:pt modelId="{DE9C7BDE-33F2-8243-80E0-9B9C134460A0}" type="parTrans" cxnId="{2123131D-4FDD-B64B-BE7D-41D5843E792A}">
      <dgm:prSet/>
      <dgm:spPr/>
      <dgm:t>
        <a:bodyPr/>
        <a:lstStyle/>
        <a:p>
          <a:endParaRPr lang="en-US"/>
        </a:p>
      </dgm:t>
    </dgm:pt>
    <dgm:pt modelId="{CF5892C0-25C3-2746-8BB3-3F7C256527E4}" type="sibTrans" cxnId="{2123131D-4FDD-B64B-BE7D-41D5843E792A}">
      <dgm:prSet/>
      <dgm:spPr/>
      <dgm:t>
        <a:bodyPr/>
        <a:lstStyle/>
        <a:p>
          <a:endParaRPr lang="en-US"/>
        </a:p>
      </dgm:t>
    </dgm:pt>
    <dgm:pt modelId="{ADF2D5BF-4055-F343-A1E5-0EEF675C0A38}">
      <dgm:prSet/>
      <dgm:spPr/>
      <dgm:t>
        <a:bodyPr/>
        <a:lstStyle/>
        <a:p>
          <a:r>
            <a:rPr lang="en-US" dirty="0"/>
            <a:t>Convened IRB</a:t>
          </a:r>
        </a:p>
      </dgm:t>
    </dgm:pt>
    <dgm:pt modelId="{CA78131E-44F8-FA48-8AA1-4976C7D77820}" type="parTrans" cxnId="{5F6125B9-2242-F44A-A7AC-90D69776B1B2}">
      <dgm:prSet/>
      <dgm:spPr/>
      <dgm:t>
        <a:bodyPr/>
        <a:lstStyle/>
        <a:p>
          <a:endParaRPr lang="en-US"/>
        </a:p>
      </dgm:t>
    </dgm:pt>
    <dgm:pt modelId="{55521836-FE5B-4640-851B-71A608FD1DB5}" type="sibTrans" cxnId="{5F6125B9-2242-F44A-A7AC-90D69776B1B2}">
      <dgm:prSet/>
      <dgm:spPr/>
      <dgm:t>
        <a:bodyPr/>
        <a:lstStyle/>
        <a:p>
          <a:endParaRPr lang="en-US"/>
        </a:p>
      </dgm:t>
    </dgm:pt>
    <dgm:pt modelId="{86BA1BEB-E06D-4088-9FB0-848D42736725}" type="pres">
      <dgm:prSet presAssocID="{267D4921-BD31-C349-ADE7-C6C855A0CB52}" presName="Name0" presStyleCnt="0">
        <dgm:presLayoutVars>
          <dgm:dir/>
          <dgm:resizeHandles val="exact"/>
        </dgm:presLayoutVars>
      </dgm:prSet>
      <dgm:spPr/>
    </dgm:pt>
    <dgm:pt modelId="{266BB292-8F71-4B54-BBBE-B2D8DE6D0BE6}" type="pres">
      <dgm:prSet presAssocID="{10F3C037-4E7B-3D40-9566-07F26CBF3DC4}" presName="node" presStyleLbl="node1" presStyleIdx="0" presStyleCnt="5">
        <dgm:presLayoutVars>
          <dgm:bulletEnabled val="1"/>
        </dgm:presLayoutVars>
      </dgm:prSet>
      <dgm:spPr/>
    </dgm:pt>
    <dgm:pt modelId="{26ACE649-EDEB-43AF-AD47-F7DB1E55C4C7}" type="pres">
      <dgm:prSet presAssocID="{2E7E33E0-76D3-074C-99A3-59F9660AACBC}" presName="sibTrans" presStyleLbl="sibTrans2D1" presStyleIdx="0" presStyleCnt="4"/>
      <dgm:spPr/>
    </dgm:pt>
    <dgm:pt modelId="{6C38D6EF-AA5F-4B38-A592-FD398A5AA98B}" type="pres">
      <dgm:prSet presAssocID="{2E7E33E0-76D3-074C-99A3-59F9660AACBC}" presName="connectorText" presStyleLbl="sibTrans2D1" presStyleIdx="0" presStyleCnt="4"/>
      <dgm:spPr/>
    </dgm:pt>
    <dgm:pt modelId="{5925FFF0-96A8-471D-B299-EF91E99F14FF}" type="pres">
      <dgm:prSet presAssocID="{A49A1B7E-FF55-2941-A4E7-F6D6F3816CA5}" presName="node" presStyleLbl="node1" presStyleIdx="1" presStyleCnt="5">
        <dgm:presLayoutVars>
          <dgm:bulletEnabled val="1"/>
        </dgm:presLayoutVars>
      </dgm:prSet>
      <dgm:spPr/>
    </dgm:pt>
    <dgm:pt modelId="{8FC351A6-53B8-44A0-B7D9-37AFB1FAB51C}" type="pres">
      <dgm:prSet presAssocID="{C37E042C-F7A8-5544-A496-E6FB107065E9}" presName="sibTrans" presStyleLbl="sibTrans2D1" presStyleIdx="1" presStyleCnt="4"/>
      <dgm:spPr/>
    </dgm:pt>
    <dgm:pt modelId="{9D7EA590-405B-41BB-85B5-22ABD27EB972}" type="pres">
      <dgm:prSet presAssocID="{C37E042C-F7A8-5544-A496-E6FB107065E9}" presName="connectorText" presStyleLbl="sibTrans2D1" presStyleIdx="1" presStyleCnt="4"/>
      <dgm:spPr/>
    </dgm:pt>
    <dgm:pt modelId="{60E3D4EC-02DD-4CD0-891B-B6AE1319F4A9}" type="pres">
      <dgm:prSet presAssocID="{7FB2A66F-2A32-BB4C-8B56-B63BD4C0F078}" presName="node" presStyleLbl="node1" presStyleIdx="2" presStyleCnt="5">
        <dgm:presLayoutVars>
          <dgm:bulletEnabled val="1"/>
        </dgm:presLayoutVars>
      </dgm:prSet>
      <dgm:spPr/>
    </dgm:pt>
    <dgm:pt modelId="{1AA2C458-8DE9-4999-AD8F-08708DF8E740}" type="pres">
      <dgm:prSet presAssocID="{661243A7-AB74-AC4D-9CA2-49139B0B28FF}" presName="sibTrans" presStyleLbl="sibTrans2D1" presStyleIdx="2" presStyleCnt="4"/>
      <dgm:spPr/>
    </dgm:pt>
    <dgm:pt modelId="{83E81C04-743E-4CB4-919C-F7049780DE6E}" type="pres">
      <dgm:prSet presAssocID="{661243A7-AB74-AC4D-9CA2-49139B0B28FF}" presName="connectorText" presStyleLbl="sibTrans2D1" presStyleIdx="2" presStyleCnt="4"/>
      <dgm:spPr/>
    </dgm:pt>
    <dgm:pt modelId="{7A19C3C2-9B4F-47D3-9EC8-23FAFB42C052}" type="pres">
      <dgm:prSet presAssocID="{F5F17206-49E8-FC4F-B3A6-933281801FAC}" presName="node" presStyleLbl="node1" presStyleIdx="3" presStyleCnt="5">
        <dgm:presLayoutVars>
          <dgm:bulletEnabled val="1"/>
        </dgm:presLayoutVars>
      </dgm:prSet>
      <dgm:spPr/>
    </dgm:pt>
    <dgm:pt modelId="{148799E1-048B-43F8-9BFE-0F11F418CE3A}" type="pres">
      <dgm:prSet presAssocID="{CF5892C0-25C3-2746-8BB3-3F7C256527E4}" presName="sibTrans" presStyleLbl="sibTrans2D1" presStyleIdx="3" presStyleCnt="4"/>
      <dgm:spPr/>
    </dgm:pt>
    <dgm:pt modelId="{661A7C49-8A83-43BC-8619-BAC8D9F3010B}" type="pres">
      <dgm:prSet presAssocID="{CF5892C0-25C3-2746-8BB3-3F7C256527E4}" presName="connectorText" presStyleLbl="sibTrans2D1" presStyleIdx="3" presStyleCnt="4"/>
      <dgm:spPr/>
    </dgm:pt>
    <dgm:pt modelId="{42E6BFDC-902A-4CE7-982D-F165A053DF97}" type="pres">
      <dgm:prSet presAssocID="{ADF2D5BF-4055-F343-A1E5-0EEF675C0A38}" presName="node" presStyleLbl="node1" presStyleIdx="4" presStyleCnt="5">
        <dgm:presLayoutVars>
          <dgm:bulletEnabled val="1"/>
        </dgm:presLayoutVars>
      </dgm:prSet>
      <dgm:spPr/>
    </dgm:pt>
  </dgm:ptLst>
  <dgm:cxnLst>
    <dgm:cxn modelId="{2B5AC21A-C211-44AC-B1B6-BECA81D19A5A}" type="presOf" srcId="{A49A1B7E-FF55-2941-A4E7-F6D6F3816CA5}" destId="{5925FFF0-96A8-471D-B299-EF91E99F14FF}" srcOrd="0" destOrd="0" presId="urn:microsoft.com/office/officeart/2005/8/layout/process1"/>
    <dgm:cxn modelId="{2123131D-4FDD-B64B-BE7D-41D5843E792A}" srcId="{267D4921-BD31-C349-ADE7-C6C855A0CB52}" destId="{F5F17206-49E8-FC4F-B3A6-933281801FAC}" srcOrd="3" destOrd="0" parTransId="{DE9C7BDE-33F2-8243-80E0-9B9C134460A0}" sibTransId="{CF5892C0-25C3-2746-8BB3-3F7C256527E4}"/>
    <dgm:cxn modelId="{1C0A7D2E-410F-46AA-90FA-DD345F044EFC}" type="presOf" srcId="{F5F17206-49E8-FC4F-B3A6-933281801FAC}" destId="{7A19C3C2-9B4F-47D3-9EC8-23FAFB42C052}" srcOrd="0" destOrd="0" presId="urn:microsoft.com/office/officeart/2005/8/layout/process1"/>
    <dgm:cxn modelId="{ED212445-11D9-4DF9-81C9-B8E91F6C5420}" type="presOf" srcId="{CF5892C0-25C3-2746-8BB3-3F7C256527E4}" destId="{661A7C49-8A83-43BC-8619-BAC8D9F3010B}" srcOrd="1" destOrd="0" presId="urn:microsoft.com/office/officeart/2005/8/layout/process1"/>
    <dgm:cxn modelId="{495B0966-01CF-4DD3-BF31-3845430A8FB5}" type="presOf" srcId="{2E7E33E0-76D3-074C-99A3-59F9660AACBC}" destId="{6C38D6EF-AA5F-4B38-A592-FD398A5AA98B}" srcOrd="1" destOrd="0" presId="urn:microsoft.com/office/officeart/2005/8/layout/process1"/>
    <dgm:cxn modelId="{53F2F675-7FB4-4660-B92F-9B6000AD6B45}" type="presOf" srcId="{ADF2D5BF-4055-F343-A1E5-0EEF675C0A38}" destId="{42E6BFDC-902A-4CE7-982D-F165A053DF97}" srcOrd="0" destOrd="0" presId="urn:microsoft.com/office/officeart/2005/8/layout/process1"/>
    <dgm:cxn modelId="{155FBF58-86CA-4761-BE03-5B9F5C50FD1A}" type="presOf" srcId="{C37E042C-F7A8-5544-A496-E6FB107065E9}" destId="{8FC351A6-53B8-44A0-B7D9-37AFB1FAB51C}" srcOrd="0" destOrd="0" presId="urn:microsoft.com/office/officeart/2005/8/layout/process1"/>
    <dgm:cxn modelId="{E0DD4884-289D-4C8C-86A9-C147E12D26A9}" type="presOf" srcId="{7FB2A66F-2A32-BB4C-8B56-B63BD4C0F078}" destId="{60E3D4EC-02DD-4CD0-891B-B6AE1319F4A9}" srcOrd="0" destOrd="0" presId="urn:microsoft.com/office/officeart/2005/8/layout/process1"/>
    <dgm:cxn modelId="{8F182EA2-B573-6B4C-A7EC-A61D653A139F}" srcId="{267D4921-BD31-C349-ADE7-C6C855A0CB52}" destId="{10F3C037-4E7B-3D40-9566-07F26CBF3DC4}" srcOrd="0" destOrd="0" parTransId="{52A06CFA-5C51-FB4F-A3F2-A622BEA7A9CF}" sibTransId="{2E7E33E0-76D3-074C-99A3-59F9660AACBC}"/>
    <dgm:cxn modelId="{0B0058AB-402F-4766-A8A0-AEFC94C0B520}" type="presOf" srcId="{661243A7-AB74-AC4D-9CA2-49139B0B28FF}" destId="{83E81C04-743E-4CB4-919C-F7049780DE6E}" srcOrd="1" destOrd="0" presId="urn:microsoft.com/office/officeart/2005/8/layout/process1"/>
    <dgm:cxn modelId="{5F6125B9-2242-F44A-A7AC-90D69776B1B2}" srcId="{267D4921-BD31-C349-ADE7-C6C855A0CB52}" destId="{ADF2D5BF-4055-F343-A1E5-0EEF675C0A38}" srcOrd="4" destOrd="0" parTransId="{CA78131E-44F8-FA48-8AA1-4976C7D77820}" sibTransId="{55521836-FE5B-4640-851B-71A608FD1DB5}"/>
    <dgm:cxn modelId="{7E4806C1-CA59-4458-A6CA-777DB2F2BFDD}" type="presOf" srcId="{CF5892C0-25C3-2746-8BB3-3F7C256527E4}" destId="{148799E1-048B-43F8-9BFE-0F11F418CE3A}" srcOrd="0" destOrd="0" presId="urn:microsoft.com/office/officeart/2005/8/layout/process1"/>
    <dgm:cxn modelId="{493905C3-532B-4DDB-9954-6F07711083AD}" type="presOf" srcId="{267D4921-BD31-C349-ADE7-C6C855A0CB52}" destId="{86BA1BEB-E06D-4088-9FB0-848D42736725}" srcOrd="0" destOrd="0" presId="urn:microsoft.com/office/officeart/2005/8/layout/process1"/>
    <dgm:cxn modelId="{B5CC26C3-F67F-4A3E-AB37-BD483044CE18}" type="presOf" srcId="{C37E042C-F7A8-5544-A496-E6FB107065E9}" destId="{9D7EA590-405B-41BB-85B5-22ABD27EB972}" srcOrd="1" destOrd="0" presId="urn:microsoft.com/office/officeart/2005/8/layout/process1"/>
    <dgm:cxn modelId="{0F29ACC4-F09F-C04D-8070-6CBD2C0336EC}" srcId="{267D4921-BD31-C349-ADE7-C6C855A0CB52}" destId="{A49A1B7E-FF55-2941-A4E7-F6D6F3816CA5}" srcOrd="1" destOrd="0" parTransId="{EC455589-7AE5-6B4A-9164-E516B0680206}" sibTransId="{C37E042C-F7A8-5544-A496-E6FB107065E9}"/>
    <dgm:cxn modelId="{36B52ECD-4294-6748-850C-E6BE61C99AAC}" srcId="{267D4921-BD31-C349-ADE7-C6C855A0CB52}" destId="{7FB2A66F-2A32-BB4C-8B56-B63BD4C0F078}" srcOrd="2" destOrd="0" parTransId="{ED1978E6-58D1-FD4B-B1B9-D1D845195786}" sibTransId="{661243A7-AB74-AC4D-9CA2-49139B0B28FF}"/>
    <dgm:cxn modelId="{192AF0EB-4976-47AD-B802-52AFF22C77A5}" type="presOf" srcId="{10F3C037-4E7B-3D40-9566-07F26CBF3DC4}" destId="{266BB292-8F71-4B54-BBBE-B2D8DE6D0BE6}" srcOrd="0" destOrd="0" presId="urn:microsoft.com/office/officeart/2005/8/layout/process1"/>
    <dgm:cxn modelId="{94CC22F2-E002-4671-8D12-FEF3729D105C}" type="presOf" srcId="{661243A7-AB74-AC4D-9CA2-49139B0B28FF}" destId="{1AA2C458-8DE9-4999-AD8F-08708DF8E740}" srcOrd="0" destOrd="0" presId="urn:microsoft.com/office/officeart/2005/8/layout/process1"/>
    <dgm:cxn modelId="{AF7E39FF-4C5A-4EB8-8D69-EA31C71B21CF}" type="presOf" srcId="{2E7E33E0-76D3-074C-99A3-59F9660AACBC}" destId="{26ACE649-EDEB-43AF-AD47-F7DB1E55C4C7}" srcOrd="0" destOrd="0" presId="urn:microsoft.com/office/officeart/2005/8/layout/process1"/>
    <dgm:cxn modelId="{B6ED768A-B39A-44B4-A015-F0191F0B6007}" type="presParOf" srcId="{86BA1BEB-E06D-4088-9FB0-848D42736725}" destId="{266BB292-8F71-4B54-BBBE-B2D8DE6D0BE6}" srcOrd="0" destOrd="0" presId="urn:microsoft.com/office/officeart/2005/8/layout/process1"/>
    <dgm:cxn modelId="{B65A7B54-C9AE-4FDF-BFF7-187BC4770A91}" type="presParOf" srcId="{86BA1BEB-E06D-4088-9FB0-848D42736725}" destId="{26ACE649-EDEB-43AF-AD47-F7DB1E55C4C7}" srcOrd="1" destOrd="0" presId="urn:microsoft.com/office/officeart/2005/8/layout/process1"/>
    <dgm:cxn modelId="{206B1D02-EFC2-4DCE-9C12-73272E598D8D}" type="presParOf" srcId="{26ACE649-EDEB-43AF-AD47-F7DB1E55C4C7}" destId="{6C38D6EF-AA5F-4B38-A592-FD398A5AA98B}" srcOrd="0" destOrd="0" presId="urn:microsoft.com/office/officeart/2005/8/layout/process1"/>
    <dgm:cxn modelId="{EC910BF4-D3D1-4413-98D7-F0103012F2B8}" type="presParOf" srcId="{86BA1BEB-E06D-4088-9FB0-848D42736725}" destId="{5925FFF0-96A8-471D-B299-EF91E99F14FF}" srcOrd="2" destOrd="0" presId="urn:microsoft.com/office/officeart/2005/8/layout/process1"/>
    <dgm:cxn modelId="{BCAEDE9A-A1FA-464F-AF32-69366C3398D4}" type="presParOf" srcId="{86BA1BEB-E06D-4088-9FB0-848D42736725}" destId="{8FC351A6-53B8-44A0-B7D9-37AFB1FAB51C}" srcOrd="3" destOrd="0" presId="urn:microsoft.com/office/officeart/2005/8/layout/process1"/>
    <dgm:cxn modelId="{20FA9EE0-D5DD-4072-8421-D91B446B3D1E}" type="presParOf" srcId="{8FC351A6-53B8-44A0-B7D9-37AFB1FAB51C}" destId="{9D7EA590-405B-41BB-85B5-22ABD27EB972}" srcOrd="0" destOrd="0" presId="urn:microsoft.com/office/officeart/2005/8/layout/process1"/>
    <dgm:cxn modelId="{F06B3F0C-FF04-436F-B529-1EB482F13649}" type="presParOf" srcId="{86BA1BEB-E06D-4088-9FB0-848D42736725}" destId="{60E3D4EC-02DD-4CD0-891B-B6AE1319F4A9}" srcOrd="4" destOrd="0" presId="urn:microsoft.com/office/officeart/2005/8/layout/process1"/>
    <dgm:cxn modelId="{201C356A-E500-4944-89A8-BC8DF006ED3B}" type="presParOf" srcId="{86BA1BEB-E06D-4088-9FB0-848D42736725}" destId="{1AA2C458-8DE9-4999-AD8F-08708DF8E740}" srcOrd="5" destOrd="0" presId="urn:microsoft.com/office/officeart/2005/8/layout/process1"/>
    <dgm:cxn modelId="{0BE75323-0037-41C6-9346-94BEAA2839C8}" type="presParOf" srcId="{1AA2C458-8DE9-4999-AD8F-08708DF8E740}" destId="{83E81C04-743E-4CB4-919C-F7049780DE6E}" srcOrd="0" destOrd="0" presId="urn:microsoft.com/office/officeart/2005/8/layout/process1"/>
    <dgm:cxn modelId="{901B23EF-1693-49B1-BB22-CED60A3DBD94}" type="presParOf" srcId="{86BA1BEB-E06D-4088-9FB0-848D42736725}" destId="{7A19C3C2-9B4F-47D3-9EC8-23FAFB42C052}" srcOrd="6" destOrd="0" presId="urn:microsoft.com/office/officeart/2005/8/layout/process1"/>
    <dgm:cxn modelId="{16FD5A08-B755-41C7-B786-9DF2A18722F6}" type="presParOf" srcId="{86BA1BEB-E06D-4088-9FB0-848D42736725}" destId="{148799E1-048B-43F8-9BFE-0F11F418CE3A}" srcOrd="7" destOrd="0" presId="urn:microsoft.com/office/officeart/2005/8/layout/process1"/>
    <dgm:cxn modelId="{42F0B572-2F2A-4981-AD72-B63AF3998925}" type="presParOf" srcId="{148799E1-048B-43F8-9BFE-0F11F418CE3A}" destId="{661A7C49-8A83-43BC-8619-BAC8D9F3010B}" srcOrd="0" destOrd="0" presId="urn:microsoft.com/office/officeart/2005/8/layout/process1"/>
    <dgm:cxn modelId="{1D0B2603-E02E-4BA8-8509-A8A3B4CB3FDE}" type="presParOf" srcId="{86BA1BEB-E06D-4088-9FB0-848D42736725}" destId="{42E6BFDC-902A-4CE7-982D-F165A053DF97}" srcOrd="8" destOrd="0" presId="urn:microsoft.com/office/officeart/2005/8/layout/process1"/>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FE0EDA9-80A3-4341-A155-6D3B56C18923}" type="doc">
      <dgm:prSet loTypeId="urn:microsoft.com/office/officeart/2016/7/layout/VerticalSolidActionList" loCatId="List" qsTypeId="urn:microsoft.com/office/officeart/2005/8/quickstyle/simple4" qsCatId="simple" csTypeId="urn:microsoft.com/office/officeart/2005/8/colors/colorful5" csCatId="colorful" phldr="1"/>
      <dgm:spPr/>
      <dgm:t>
        <a:bodyPr/>
        <a:lstStyle/>
        <a:p>
          <a:endParaRPr lang="en-US"/>
        </a:p>
      </dgm:t>
    </dgm:pt>
    <dgm:pt modelId="{D3A061D7-4BEC-48DB-BB62-251ACCCF4334}">
      <dgm:prSet/>
      <dgm:spPr/>
      <dgm:t>
        <a:bodyPr/>
        <a:lstStyle/>
        <a:p>
          <a:r>
            <a:rPr lang="en-US" dirty="0"/>
            <a:t>Not Human Subjects Research Determination</a:t>
          </a:r>
        </a:p>
      </dgm:t>
    </dgm:pt>
    <dgm:pt modelId="{8DADFA54-22AB-44B1-ADFD-1861A4335CF3}" type="parTrans" cxnId="{C0E807F7-D078-4C6C-A138-69BD99D0812F}">
      <dgm:prSet/>
      <dgm:spPr/>
      <dgm:t>
        <a:bodyPr/>
        <a:lstStyle/>
        <a:p>
          <a:endParaRPr lang="en-US"/>
        </a:p>
      </dgm:t>
    </dgm:pt>
    <dgm:pt modelId="{2A43801B-B8DC-4AB2-B831-499F1B2AB45C}" type="sibTrans" cxnId="{C0E807F7-D078-4C6C-A138-69BD99D0812F}">
      <dgm:prSet/>
      <dgm:spPr/>
      <dgm:t>
        <a:bodyPr/>
        <a:lstStyle/>
        <a:p>
          <a:endParaRPr lang="en-US"/>
        </a:p>
      </dgm:t>
    </dgm:pt>
    <dgm:pt modelId="{15910E6E-D633-4DD5-AE97-627D89DC7F45}">
      <dgm:prSet/>
      <dgm:spPr/>
      <dgm:t>
        <a:bodyPr/>
        <a:lstStyle/>
        <a:p>
          <a:r>
            <a:rPr lang="en-US" baseline="0" dirty="0"/>
            <a:t>Research does not fit the regulatory definition for research with human subjects. The determination can be made by the investigator or through review by IRB staff.  See </a:t>
          </a:r>
          <a:r>
            <a:rPr lang="en-US" b="1" baseline="0" dirty="0">
              <a:solidFill>
                <a:schemeClr val="accent1">
                  <a:lumMod val="60000"/>
                  <a:lumOff val="40000"/>
                </a:schemeClr>
              </a:solidFill>
            </a:rPr>
            <a:t>HRP-310</a:t>
          </a:r>
          <a:r>
            <a:rPr lang="en-US" b="1" baseline="0" dirty="0"/>
            <a:t> </a:t>
          </a:r>
          <a:r>
            <a:rPr lang="en-US" baseline="0" dirty="0"/>
            <a:t>WORKSHEET Human Research Determination</a:t>
          </a:r>
          <a:endParaRPr lang="en-US" dirty="0"/>
        </a:p>
      </dgm:t>
    </dgm:pt>
    <dgm:pt modelId="{7C896018-DE39-4092-84A6-A6B8CD77905F}" type="parTrans" cxnId="{557E6DEF-384D-40F1-AA07-75901C2CF423}">
      <dgm:prSet/>
      <dgm:spPr/>
      <dgm:t>
        <a:bodyPr/>
        <a:lstStyle/>
        <a:p>
          <a:endParaRPr lang="en-US"/>
        </a:p>
      </dgm:t>
    </dgm:pt>
    <dgm:pt modelId="{38D80AA0-A837-4ED7-A689-196DA779617F}" type="sibTrans" cxnId="{557E6DEF-384D-40F1-AA07-75901C2CF423}">
      <dgm:prSet/>
      <dgm:spPr/>
      <dgm:t>
        <a:bodyPr/>
        <a:lstStyle/>
        <a:p>
          <a:endParaRPr lang="en-US"/>
        </a:p>
      </dgm:t>
    </dgm:pt>
    <dgm:pt modelId="{9CF99ADF-3ACE-4E94-9115-2BF76CBFFAF8}">
      <dgm:prSet/>
      <dgm:spPr/>
      <dgm:t>
        <a:bodyPr/>
        <a:lstStyle/>
        <a:p>
          <a:r>
            <a:rPr lang="en-US"/>
            <a:t>Exempt Determination</a:t>
          </a:r>
        </a:p>
      </dgm:t>
    </dgm:pt>
    <dgm:pt modelId="{A5388383-196C-4916-9A72-064FA97CD946}" type="parTrans" cxnId="{6615A93A-2539-49F5-893C-20B7CFD7CB92}">
      <dgm:prSet/>
      <dgm:spPr/>
      <dgm:t>
        <a:bodyPr/>
        <a:lstStyle/>
        <a:p>
          <a:endParaRPr lang="en-US"/>
        </a:p>
      </dgm:t>
    </dgm:pt>
    <dgm:pt modelId="{ECE673C3-2B7A-4B94-910D-506AD21F796E}" type="sibTrans" cxnId="{6615A93A-2539-49F5-893C-20B7CFD7CB92}">
      <dgm:prSet/>
      <dgm:spPr/>
      <dgm:t>
        <a:bodyPr/>
        <a:lstStyle/>
        <a:p>
          <a:endParaRPr lang="en-US"/>
        </a:p>
      </dgm:t>
    </dgm:pt>
    <dgm:pt modelId="{E343CCCF-B510-4632-853C-4FAB8EDC0C6A}">
      <dgm:prSet/>
      <dgm:spPr/>
      <dgm:t>
        <a:bodyPr/>
        <a:lstStyle/>
        <a:p>
          <a:r>
            <a:rPr lang="en-US" baseline="0" dirty="0"/>
            <a:t>The project is human subjects research and fits one of the 8 Exempt categories in the regulations. The determination of Exemption is made by the IRB staff. See </a:t>
          </a:r>
          <a:r>
            <a:rPr lang="en-US" b="1" baseline="0" dirty="0">
              <a:solidFill>
                <a:schemeClr val="accent1">
                  <a:lumMod val="60000"/>
                  <a:lumOff val="40000"/>
                </a:schemeClr>
              </a:solidFill>
            </a:rPr>
            <a:t>HRP-312</a:t>
          </a:r>
          <a:r>
            <a:rPr lang="en-US" b="1" baseline="0" dirty="0"/>
            <a:t> </a:t>
          </a:r>
          <a:r>
            <a:rPr lang="en-US" baseline="0" dirty="0"/>
            <a:t>WORKSHEET Exemption</a:t>
          </a:r>
          <a:endParaRPr lang="en-US" dirty="0"/>
        </a:p>
      </dgm:t>
    </dgm:pt>
    <dgm:pt modelId="{FDC7602D-FFA4-4FCC-B1AE-115D5E823019}" type="parTrans" cxnId="{DB209009-95C6-4058-A77A-78F745842527}">
      <dgm:prSet/>
      <dgm:spPr/>
      <dgm:t>
        <a:bodyPr/>
        <a:lstStyle/>
        <a:p>
          <a:endParaRPr lang="en-US"/>
        </a:p>
      </dgm:t>
    </dgm:pt>
    <dgm:pt modelId="{312CC634-D51E-4668-8A9A-01D56E8CCE52}" type="sibTrans" cxnId="{DB209009-95C6-4058-A77A-78F745842527}">
      <dgm:prSet/>
      <dgm:spPr/>
      <dgm:t>
        <a:bodyPr/>
        <a:lstStyle/>
        <a:p>
          <a:endParaRPr lang="en-US"/>
        </a:p>
      </dgm:t>
    </dgm:pt>
    <dgm:pt modelId="{9C949DDC-AC98-4563-9FBD-B42831B280A6}">
      <dgm:prSet/>
      <dgm:spPr/>
      <dgm:t>
        <a:bodyPr/>
        <a:lstStyle/>
        <a:p>
          <a:r>
            <a:rPr lang="en-US"/>
            <a:t>Expedited Approval</a:t>
          </a:r>
        </a:p>
      </dgm:t>
    </dgm:pt>
    <dgm:pt modelId="{D8F6A45D-093D-42E6-9DEA-5A6D560059EF}" type="parTrans" cxnId="{B3FCC911-10FD-42C7-B4BB-8385D44AC6A3}">
      <dgm:prSet/>
      <dgm:spPr/>
      <dgm:t>
        <a:bodyPr/>
        <a:lstStyle/>
        <a:p>
          <a:endParaRPr lang="en-US"/>
        </a:p>
      </dgm:t>
    </dgm:pt>
    <dgm:pt modelId="{8D4B73D8-C272-4D66-8FF6-3D5429F556E3}" type="sibTrans" cxnId="{B3FCC911-10FD-42C7-B4BB-8385D44AC6A3}">
      <dgm:prSet/>
      <dgm:spPr/>
      <dgm:t>
        <a:bodyPr/>
        <a:lstStyle/>
        <a:p>
          <a:endParaRPr lang="en-US"/>
        </a:p>
      </dgm:t>
    </dgm:pt>
    <dgm:pt modelId="{D7BE3FA4-0F4B-44D5-8A5B-AD2AA1DB5F08}">
      <dgm:prSet/>
      <dgm:spPr/>
      <dgm:t>
        <a:bodyPr/>
        <a:lstStyle/>
        <a:p>
          <a:r>
            <a:rPr lang="en-US" baseline="0" dirty="0"/>
            <a:t>The project is human subjects research that is minimal risk and fits one of the 9 Expedited categories in the regulations. For most categories, the determination is made by IRB staff on behalf of the HUA IRB, acting in their capacity as Alternate IRB members. See </a:t>
          </a:r>
          <a:r>
            <a:rPr lang="en-US" b="1" baseline="0" dirty="0">
              <a:solidFill>
                <a:schemeClr val="accent1">
                  <a:lumMod val="60000"/>
                  <a:lumOff val="40000"/>
                </a:schemeClr>
              </a:solidFill>
            </a:rPr>
            <a:t>HRP-313</a:t>
          </a:r>
          <a:r>
            <a:rPr lang="en-US" b="1" baseline="0" dirty="0"/>
            <a:t> </a:t>
          </a:r>
          <a:r>
            <a:rPr lang="en-US" baseline="0" dirty="0"/>
            <a:t>WORKSHEET Expedited Review</a:t>
          </a:r>
          <a:endParaRPr lang="en-US" dirty="0"/>
        </a:p>
      </dgm:t>
    </dgm:pt>
    <dgm:pt modelId="{08EB06D7-FB14-4757-A7AC-80A06F6023D0}" type="parTrans" cxnId="{040C20A3-A9F6-4D38-A54E-236044A982D6}">
      <dgm:prSet/>
      <dgm:spPr/>
      <dgm:t>
        <a:bodyPr/>
        <a:lstStyle/>
        <a:p>
          <a:endParaRPr lang="en-US"/>
        </a:p>
      </dgm:t>
    </dgm:pt>
    <dgm:pt modelId="{8EDE56E5-0DF9-4F46-AD94-09E55A1CEAB1}" type="sibTrans" cxnId="{040C20A3-A9F6-4D38-A54E-236044A982D6}">
      <dgm:prSet/>
      <dgm:spPr/>
      <dgm:t>
        <a:bodyPr/>
        <a:lstStyle/>
        <a:p>
          <a:endParaRPr lang="en-US"/>
        </a:p>
      </dgm:t>
    </dgm:pt>
    <dgm:pt modelId="{8526B545-9523-460F-BB63-9FDF5E632CC7}">
      <dgm:prSet/>
      <dgm:spPr/>
      <dgm:t>
        <a:bodyPr/>
        <a:lstStyle/>
        <a:p>
          <a:r>
            <a:rPr lang="en-US"/>
            <a:t>Convened IRB/Full Board Review</a:t>
          </a:r>
        </a:p>
      </dgm:t>
    </dgm:pt>
    <dgm:pt modelId="{BF14A297-D4AA-4DB0-AC99-1D14E269D3B2}" type="parTrans" cxnId="{BEC50A71-3809-4B2D-848E-6873BF3D689C}">
      <dgm:prSet/>
      <dgm:spPr/>
      <dgm:t>
        <a:bodyPr/>
        <a:lstStyle/>
        <a:p>
          <a:endParaRPr lang="en-US"/>
        </a:p>
      </dgm:t>
    </dgm:pt>
    <dgm:pt modelId="{ACFC2FAA-2042-4568-83AB-0850369AB21A}" type="sibTrans" cxnId="{BEC50A71-3809-4B2D-848E-6873BF3D689C}">
      <dgm:prSet/>
      <dgm:spPr/>
      <dgm:t>
        <a:bodyPr/>
        <a:lstStyle/>
        <a:p>
          <a:endParaRPr lang="en-US"/>
        </a:p>
      </dgm:t>
    </dgm:pt>
    <dgm:pt modelId="{9A6F9964-6010-460B-BAE9-575F000834D8}">
      <dgm:prSet/>
      <dgm:spPr/>
      <dgm:t>
        <a:bodyPr/>
        <a:lstStyle/>
        <a:p>
          <a:r>
            <a:rPr lang="en-US" baseline="0"/>
            <a:t>Research that may be more than minimal risk, does not fit in one of the regulatory categories, or for any reason the IRB staff believe it must be reviewed by the Convened IRB.</a:t>
          </a:r>
          <a:endParaRPr lang="en-US"/>
        </a:p>
      </dgm:t>
    </dgm:pt>
    <dgm:pt modelId="{24208B40-1040-4F1C-AF8D-713FE96B637E}" type="parTrans" cxnId="{EC9FA998-6828-485E-B167-352B445B483F}">
      <dgm:prSet/>
      <dgm:spPr/>
      <dgm:t>
        <a:bodyPr/>
        <a:lstStyle/>
        <a:p>
          <a:endParaRPr lang="en-US"/>
        </a:p>
      </dgm:t>
    </dgm:pt>
    <dgm:pt modelId="{1EF1F9BD-CB0E-4B2F-A118-8F33D3C9002B}" type="sibTrans" cxnId="{EC9FA998-6828-485E-B167-352B445B483F}">
      <dgm:prSet/>
      <dgm:spPr/>
      <dgm:t>
        <a:bodyPr/>
        <a:lstStyle/>
        <a:p>
          <a:endParaRPr lang="en-US"/>
        </a:p>
      </dgm:t>
    </dgm:pt>
    <dgm:pt modelId="{57B0F5CD-B287-4B64-95AC-BF0969CCD22A}" type="pres">
      <dgm:prSet presAssocID="{0FE0EDA9-80A3-4341-A155-6D3B56C18923}" presName="Name0" presStyleCnt="0">
        <dgm:presLayoutVars>
          <dgm:dir/>
          <dgm:animLvl val="lvl"/>
          <dgm:resizeHandles val="exact"/>
        </dgm:presLayoutVars>
      </dgm:prSet>
      <dgm:spPr/>
    </dgm:pt>
    <dgm:pt modelId="{E32FE340-AA21-44C8-A408-41C9A5EBA381}" type="pres">
      <dgm:prSet presAssocID="{D3A061D7-4BEC-48DB-BB62-251ACCCF4334}" presName="linNode" presStyleCnt="0"/>
      <dgm:spPr/>
    </dgm:pt>
    <dgm:pt modelId="{81B0DE92-F3C5-46DA-AF64-6DC6A50476C3}" type="pres">
      <dgm:prSet presAssocID="{D3A061D7-4BEC-48DB-BB62-251ACCCF4334}" presName="parentText" presStyleLbl="alignNode1" presStyleIdx="0" presStyleCnt="4">
        <dgm:presLayoutVars>
          <dgm:chMax val="1"/>
          <dgm:bulletEnabled/>
        </dgm:presLayoutVars>
      </dgm:prSet>
      <dgm:spPr/>
    </dgm:pt>
    <dgm:pt modelId="{91F50288-51B8-4BA6-B8C0-9D7D9694D7BF}" type="pres">
      <dgm:prSet presAssocID="{D3A061D7-4BEC-48DB-BB62-251ACCCF4334}" presName="descendantText" presStyleLbl="alignAccFollowNode1" presStyleIdx="0" presStyleCnt="4">
        <dgm:presLayoutVars>
          <dgm:bulletEnabled/>
        </dgm:presLayoutVars>
      </dgm:prSet>
      <dgm:spPr/>
    </dgm:pt>
    <dgm:pt modelId="{503D3E64-A05D-46D6-9E86-24E6228258C6}" type="pres">
      <dgm:prSet presAssocID="{2A43801B-B8DC-4AB2-B831-499F1B2AB45C}" presName="sp" presStyleCnt="0"/>
      <dgm:spPr/>
    </dgm:pt>
    <dgm:pt modelId="{B52878D0-657B-40A2-8F52-4489CF2E18B0}" type="pres">
      <dgm:prSet presAssocID="{9CF99ADF-3ACE-4E94-9115-2BF76CBFFAF8}" presName="linNode" presStyleCnt="0"/>
      <dgm:spPr/>
    </dgm:pt>
    <dgm:pt modelId="{33A1F5D8-E1E4-4660-91BE-4E1342193EFA}" type="pres">
      <dgm:prSet presAssocID="{9CF99ADF-3ACE-4E94-9115-2BF76CBFFAF8}" presName="parentText" presStyleLbl="alignNode1" presStyleIdx="1" presStyleCnt="4">
        <dgm:presLayoutVars>
          <dgm:chMax val="1"/>
          <dgm:bulletEnabled/>
        </dgm:presLayoutVars>
      </dgm:prSet>
      <dgm:spPr/>
    </dgm:pt>
    <dgm:pt modelId="{1F0515EE-C10E-457C-B58F-3A70676C34AB}" type="pres">
      <dgm:prSet presAssocID="{9CF99ADF-3ACE-4E94-9115-2BF76CBFFAF8}" presName="descendantText" presStyleLbl="alignAccFollowNode1" presStyleIdx="1" presStyleCnt="4">
        <dgm:presLayoutVars>
          <dgm:bulletEnabled/>
        </dgm:presLayoutVars>
      </dgm:prSet>
      <dgm:spPr/>
    </dgm:pt>
    <dgm:pt modelId="{9804E984-093D-4AE1-AEFD-FDE765222759}" type="pres">
      <dgm:prSet presAssocID="{ECE673C3-2B7A-4B94-910D-506AD21F796E}" presName="sp" presStyleCnt="0"/>
      <dgm:spPr/>
    </dgm:pt>
    <dgm:pt modelId="{9492B658-CB04-4C9B-8ED1-E70255E643A4}" type="pres">
      <dgm:prSet presAssocID="{9C949DDC-AC98-4563-9FBD-B42831B280A6}" presName="linNode" presStyleCnt="0"/>
      <dgm:spPr/>
    </dgm:pt>
    <dgm:pt modelId="{AA431C36-B48E-4AF2-B3D8-F66ADCA8D46D}" type="pres">
      <dgm:prSet presAssocID="{9C949DDC-AC98-4563-9FBD-B42831B280A6}" presName="parentText" presStyleLbl="alignNode1" presStyleIdx="2" presStyleCnt="4">
        <dgm:presLayoutVars>
          <dgm:chMax val="1"/>
          <dgm:bulletEnabled/>
        </dgm:presLayoutVars>
      </dgm:prSet>
      <dgm:spPr/>
    </dgm:pt>
    <dgm:pt modelId="{7BBA3F74-EDC8-4E5C-97E7-FDDCE3B989B0}" type="pres">
      <dgm:prSet presAssocID="{9C949DDC-AC98-4563-9FBD-B42831B280A6}" presName="descendantText" presStyleLbl="alignAccFollowNode1" presStyleIdx="2" presStyleCnt="4">
        <dgm:presLayoutVars>
          <dgm:bulletEnabled/>
        </dgm:presLayoutVars>
      </dgm:prSet>
      <dgm:spPr/>
    </dgm:pt>
    <dgm:pt modelId="{306F736A-DB74-485A-A09D-374A451A5BC6}" type="pres">
      <dgm:prSet presAssocID="{8D4B73D8-C272-4D66-8FF6-3D5429F556E3}" presName="sp" presStyleCnt="0"/>
      <dgm:spPr/>
    </dgm:pt>
    <dgm:pt modelId="{253E7BB5-9053-4AFC-8930-DC2FD7A7919A}" type="pres">
      <dgm:prSet presAssocID="{8526B545-9523-460F-BB63-9FDF5E632CC7}" presName="linNode" presStyleCnt="0"/>
      <dgm:spPr/>
    </dgm:pt>
    <dgm:pt modelId="{D1E7DE2E-1A78-411D-884A-37A2D3D0B514}" type="pres">
      <dgm:prSet presAssocID="{8526B545-9523-460F-BB63-9FDF5E632CC7}" presName="parentText" presStyleLbl="alignNode1" presStyleIdx="3" presStyleCnt="4">
        <dgm:presLayoutVars>
          <dgm:chMax val="1"/>
          <dgm:bulletEnabled/>
        </dgm:presLayoutVars>
      </dgm:prSet>
      <dgm:spPr/>
    </dgm:pt>
    <dgm:pt modelId="{2F034086-4194-449D-9AC6-2714E4DB904C}" type="pres">
      <dgm:prSet presAssocID="{8526B545-9523-460F-BB63-9FDF5E632CC7}" presName="descendantText" presStyleLbl="alignAccFollowNode1" presStyleIdx="3" presStyleCnt="4">
        <dgm:presLayoutVars>
          <dgm:bulletEnabled/>
        </dgm:presLayoutVars>
      </dgm:prSet>
      <dgm:spPr/>
    </dgm:pt>
  </dgm:ptLst>
  <dgm:cxnLst>
    <dgm:cxn modelId="{DB209009-95C6-4058-A77A-78F745842527}" srcId="{9CF99ADF-3ACE-4E94-9115-2BF76CBFFAF8}" destId="{E343CCCF-B510-4632-853C-4FAB8EDC0C6A}" srcOrd="0" destOrd="0" parTransId="{FDC7602D-FFA4-4FCC-B1AE-115D5E823019}" sibTransId="{312CC634-D51E-4668-8A9A-01D56E8CCE52}"/>
    <dgm:cxn modelId="{C909CF0A-27F6-41E3-A275-C1912797E98B}" type="presOf" srcId="{D7BE3FA4-0F4B-44D5-8A5B-AD2AA1DB5F08}" destId="{7BBA3F74-EDC8-4E5C-97E7-FDDCE3B989B0}" srcOrd="0" destOrd="0" presId="urn:microsoft.com/office/officeart/2016/7/layout/VerticalSolidActionList"/>
    <dgm:cxn modelId="{B3FCC911-10FD-42C7-B4BB-8385D44AC6A3}" srcId="{0FE0EDA9-80A3-4341-A155-6D3B56C18923}" destId="{9C949DDC-AC98-4563-9FBD-B42831B280A6}" srcOrd="2" destOrd="0" parTransId="{D8F6A45D-093D-42E6-9DEA-5A6D560059EF}" sibTransId="{8D4B73D8-C272-4D66-8FF6-3D5429F556E3}"/>
    <dgm:cxn modelId="{7489A43A-B7F6-427A-B016-A0130AFFDA1E}" type="presOf" srcId="{9C949DDC-AC98-4563-9FBD-B42831B280A6}" destId="{AA431C36-B48E-4AF2-B3D8-F66ADCA8D46D}" srcOrd="0" destOrd="0" presId="urn:microsoft.com/office/officeart/2016/7/layout/VerticalSolidActionList"/>
    <dgm:cxn modelId="{6615A93A-2539-49F5-893C-20B7CFD7CB92}" srcId="{0FE0EDA9-80A3-4341-A155-6D3B56C18923}" destId="{9CF99ADF-3ACE-4E94-9115-2BF76CBFFAF8}" srcOrd="1" destOrd="0" parTransId="{A5388383-196C-4916-9A72-064FA97CD946}" sibTransId="{ECE673C3-2B7A-4B94-910D-506AD21F796E}"/>
    <dgm:cxn modelId="{6CDAD566-D1A4-49C9-93AF-2CD71B5CDD85}" type="presOf" srcId="{9A6F9964-6010-460B-BAE9-575F000834D8}" destId="{2F034086-4194-449D-9AC6-2714E4DB904C}" srcOrd="0" destOrd="0" presId="urn:microsoft.com/office/officeart/2016/7/layout/VerticalSolidActionList"/>
    <dgm:cxn modelId="{40E29747-8C14-41A7-A29C-6BF1F373E90E}" type="presOf" srcId="{E343CCCF-B510-4632-853C-4FAB8EDC0C6A}" destId="{1F0515EE-C10E-457C-B58F-3A70676C34AB}" srcOrd="0" destOrd="0" presId="urn:microsoft.com/office/officeart/2016/7/layout/VerticalSolidActionList"/>
    <dgm:cxn modelId="{BEC50A71-3809-4B2D-848E-6873BF3D689C}" srcId="{0FE0EDA9-80A3-4341-A155-6D3B56C18923}" destId="{8526B545-9523-460F-BB63-9FDF5E632CC7}" srcOrd="3" destOrd="0" parTransId="{BF14A297-D4AA-4DB0-AC99-1D14E269D3B2}" sibTransId="{ACFC2FAA-2042-4568-83AB-0850369AB21A}"/>
    <dgm:cxn modelId="{7B36B594-F812-4976-857B-EFF88087A034}" type="presOf" srcId="{0FE0EDA9-80A3-4341-A155-6D3B56C18923}" destId="{57B0F5CD-B287-4B64-95AC-BF0969CCD22A}" srcOrd="0" destOrd="0" presId="urn:microsoft.com/office/officeart/2016/7/layout/VerticalSolidActionList"/>
    <dgm:cxn modelId="{C3348498-5BFE-4C4B-8323-94CFA896A04A}" type="presOf" srcId="{9CF99ADF-3ACE-4E94-9115-2BF76CBFFAF8}" destId="{33A1F5D8-E1E4-4660-91BE-4E1342193EFA}" srcOrd="0" destOrd="0" presId="urn:microsoft.com/office/officeart/2016/7/layout/VerticalSolidActionList"/>
    <dgm:cxn modelId="{EC9FA998-6828-485E-B167-352B445B483F}" srcId="{8526B545-9523-460F-BB63-9FDF5E632CC7}" destId="{9A6F9964-6010-460B-BAE9-575F000834D8}" srcOrd="0" destOrd="0" parTransId="{24208B40-1040-4F1C-AF8D-713FE96B637E}" sibTransId="{1EF1F9BD-CB0E-4B2F-A118-8F33D3C9002B}"/>
    <dgm:cxn modelId="{AE8A8B9E-454D-4959-8AD4-F3FC66EE719A}" type="presOf" srcId="{8526B545-9523-460F-BB63-9FDF5E632CC7}" destId="{D1E7DE2E-1A78-411D-884A-37A2D3D0B514}" srcOrd="0" destOrd="0" presId="urn:microsoft.com/office/officeart/2016/7/layout/VerticalSolidActionList"/>
    <dgm:cxn modelId="{040C20A3-A9F6-4D38-A54E-236044A982D6}" srcId="{9C949DDC-AC98-4563-9FBD-B42831B280A6}" destId="{D7BE3FA4-0F4B-44D5-8A5B-AD2AA1DB5F08}" srcOrd="0" destOrd="0" parTransId="{08EB06D7-FB14-4757-A7AC-80A06F6023D0}" sibTransId="{8EDE56E5-0DF9-4F46-AD94-09E55A1CEAB1}"/>
    <dgm:cxn modelId="{5578E2D6-F325-4DAF-B980-3C63DF998420}" type="presOf" srcId="{D3A061D7-4BEC-48DB-BB62-251ACCCF4334}" destId="{81B0DE92-F3C5-46DA-AF64-6DC6A50476C3}" srcOrd="0" destOrd="0" presId="urn:microsoft.com/office/officeart/2016/7/layout/VerticalSolidActionList"/>
    <dgm:cxn modelId="{557E6DEF-384D-40F1-AA07-75901C2CF423}" srcId="{D3A061D7-4BEC-48DB-BB62-251ACCCF4334}" destId="{15910E6E-D633-4DD5-AE97-627D89DC7F45}" srcOrd="0" destOrd="0" parTransId="{7C896018-DE39-4092-84A6-A6B8CD77905F}" sibTransId="{38D80AA0-A837-4ED7-A689-196DA779617F}"/>
    <dgm:cxn modelId="{3A1800F5-9129-472C-A00D-0CF8F64372F9}" type="presOf" srcId="{15910E6E-D633-4DD5-AE97-627D89DC7F45}" destId="{91F50288-51B8-4BA6-B8C0-9D7D9694D7BF}" srcOrd="0" destOrd="0" presId="urn:microsoft.com/office/officeart/2016/7/layout/VerticalSolidActionList"/>
    <dgm:cxn modelId="{C0E807F7-D078-4C6C-A138-69BD99D0812F}" srcId="{0FE0EDA9-80A3-4341-A155-6D3B56C18923}" destId="{D3A061D7-4BEC-48DB-BB62-251ACCCF4334}" srcOrd="0" destOrd="0" parTransId="{8DADFA54-22AB-44B1-ADFD-1861A4335CF3}" sibTransId="{2A43801B-B8DC-4AB2-B831-499F1B2AB45C}"/>
    <dgm:cxn modelId="{FE969772-EF1D-443D-ABC5-5216D8566D39}" type="presParOf" srcId="{57B0F5CD-B287-4B64-95AC-BF0969CCD22A}" destId="{E32FE340-AA21-44C8-A408-41C9A5EBA381}" srcOrd="0" destOrd="0" presId="urn:microsoft.com/office/officeart/2016/7/layout/VerticalSolidActionList"/>
    <dgm:cxn modelId="{79BAD578-D4F3-4618-9EE9-096F20A138AB}" type="presParOf" srcId="{E32FE340-AA21-44C8-A408-41C9A5EBA381}" destId="{81B0DE92-F3C5-46DA-AF64-6DC6A50476C3}" srcOrd="0" destOrd="0" presId="urn:microsoft.com/office/officeart/2016/7/layout/VerticalSolidActionList"/>
    <dgm:cxn modelId="{BAA0E464-FFE1-477B-99CB-6A12CBBD0B8B}" type="presParOf" srcId="{E32FE340-AA21-44C8-A408-41C9A5EBA381}" destId="{91F50288-51B8-4BA6-B8C0-9D7D9694D7BF}" srcOrd="1" destOrd="0" presId="urn:microsoft.com/office/officeart/2016/7/layout/VerticalSolidActionList"/>
    <dgm:cxn modelId="{06CD0C8D-030D-4A9F-AF5B-FB34D776CA38}" type="presParOf" srcId="{57B0F5CD-B287-4B64-95AC-BF0969CCD22A}" destId="{503D3E64-A05D-46D6-9E86-24E6228258C6}" srcOrd="1" destOrd="0" presId="urn:microsoft.com/office/officeart/2016/7/layout/VerticalSolidActionList"/>
    <dgm:cxn modelId="{A96CC00E-1C8D-4141-AFB9-D14473BF10C4}" type="presParOf" srcId="{57B0F5CD-B287-4B64-95AC-BF0969CCD22A}" destId="{B52878D0-657B-40A2-8F52-4489CF2E18B0}" srcOrd="2" destOrd="0" presId="urn:microsoft.com/office/officeart/2016/7/layout/VerticalSolidActionList"/>
    <dgm:cxn modelId="{DA9528DF-59E4-4974-9B65-8B11923ED814}" type="presParOf" srcId="{B52878D0-657B-40A2-8F52-4489CF2E18B0}" destId="{33A1F5D8-E1E4-4660-91BE-4E1342193EFA}" srcOrd="0" destOrd="0" presId="urn:microsoft.com/office/officeart/2016/7/layout/VerticalSolidActionList"/>
    <dgm:cxn modelId="{E850B966-25A9-44CF-90AC-B87D44BF1453}" type="presParOf" srcId="{B52878D0-657B-40A2-8F52-4489CF2E18B0}" destId="{1F0515EE-C10E-457C-B58F-3A70676C34AB}" srcOrd="1" destOrd="0" presId="urn:microsoft.com/office/officeart/2016/7/layout/VerticalSolidActionList"/>
    <dgm:cxn modelId="{EDDA05BA-9F2A-4DA4-9DB4-F04524624B62}" type="presParOf" srcId="{57B0F5CD-B287-4B64-95AC-BF0969CCD22A}" destId="{9804E984-093D-4AE1-AEFD-FDE765222759}" srcOrd="3" destOrd="0" presId="urn:microsoft.com/office/officeart/2016/7/layout/VerticalSolidActionList"/>
    <dgm:cxn modelId="{778F649B-45D9-4EC1-908E-F9B1470890D1}" type="presParOf" srcId="{57B0F5CD-B287-4B64-95AC-BF0969CCD22A}" destId="{9492B658-CB04-4C9B-8ED1-E70255E643A4}" srcOrd="4" destOrd="0" presId="urn:microsoft.com/office/officeart/2016/7/layout/VerticalSolidActionList"/>
    <dgm:cxn modelId="{78732ED0-DA48-4D77-A93D-535B1C68713C}" type="presParOf" srcId="{9492B658-CB04-4C9B-8ED1-E70255E643A4}" destId="{AA431C36-B48E-4AF2-B3D8-F66ADCA8D46D}" srcOrd="0" destOrd="0" presId="urn:microsoft.com/office/officeart/2016/7/layout/VerticalSolidActionList"/>
    <dgm:cxn modelId="{5241E645-3947-4A1C-AA24-B4FD816BE82A}" type="presParOf" srcId="{9492B658-CB04-4C9B-8ED1-E70255E643A4}" destId="{7BBA3F74-EDC8-4E5C-97E7-FDDCE3B989B0}" srcOrd="1" destOrd="0" presId="urn:microsoft.com/office/officeart/2016/7/layout/VerticalSolidActionList"/>
    <dgm:cxn modelId="{52CE2814-59E6-464D-AC4C-19EBE8244A2D}" type="presParOf" srcId="{57B0F5CD-B287-4B64-95AC-BF0969CCD22A}" destId="{306F736A-DB74-485A-A09D-374A451A5BC6}" srcOrd="5" destOrd="0" presId="urn:microsoft.com/office/officeart/2016/7/layout/VerticalSolidActionList"/>
    <dgm:cxn modelId="{99CCB58C-3B5C-4477-8DFC-3BD522681A3A}" type="presParOf" srcId="{57B0F5CD-B287-4B64-95AC-BF0969CCD22A}" destId="{253E7BB5-9053-4AFC-8930-DC2FD7A7919A}" srcOrd="6" destOrd="0" presId="urn:microsoft.com/office/officeart/2016/7/layout/VerticalSolidActionList"/>
    <dgm:cxn modelId="{37B96C67-A589-42BB-B3B9-2E8B27A70859}" type="presParOf" srcId="{253E7BB5-9053-4AFC-8930-DC2FD7A7919A}" destId="{D1E7DE2E-1A78-411D-884A-37A2D3D0B514}" srcOrd="0" destOrd="0" presId="urn:microsoft.com/office/officeart/2016/7/layout/VerticalSolidActionList"/>
    <dgm:cxn modelId="{4E61D3BC-1770-4E68-BCA4-90F15B1E5811}" type="presParOf" srcId="{253E7BB5-9053-4AFC-8930-DC2FD7A7919A}" destId="{2F034086-4194-449D-9AC6-2714E4DB904C}" srcOrd="1" destOrd="0" presId="urn:microsoft.com/office/officeart/2016/7/layout/VerticalSolidAc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6BB292-8F71-4B54-BBBE-B2D8DE6D0BE6}">
      <dsp:nvSpPr>
        <dsp:cNvPr id="0" name=""/>
        <dsp:cNvSpPr/>
      </dsp:nvSpPr>
      <dsp:spPr>
        <a:xfrm>
          <a:off x="4689" y="1268238"/>
          <a:ext cx="1453787" cy="913160"/>
        </a:xfrm>
        <a:prstGeom prst="roundRect">
          <a:avLst>
            <a:gd name="adj" fmla="val 10000"/>
          </a:avLst>
        </a:prstGeom>
        <a:gradFill rotWithShape="0">
          <a:gsLst>
            <a:gs pos="0">
              <a:schemeClr val="dk2">
                <a:hueOff val="0"/>
                <a:satOff val="0"/>
                <a:lumOff val="0"/>
                <a:alphaOff val="0"/>
                <a:tint val="98000"/>
                <a:satMod val="110000"/>
                <a:lumMod val="104000"/>
              </a:schemeClr>
            </a:gs>
            <a:gs pos="69000">
              <a:schemeClr val="dk2">
                <a:hueOff val="0"/>
                <a:satOff val="0"/>
                <a:lumOff val="0"/>
                <a:alphaOff val="0"/>
                <a:shade val="88000"/>
                <a:satMod val="130000"/>
                <a:lumMod val="92000"/>
              </a:schemeClr>
            </a:gs>
            <a:gs pos="100000">
              <a:schemeClr val="dk2">
                <a:hueOff val="0"/>
                <a:satOff val="0"/>
                <a:lumOff val="0"/>
                <a:alphaOff val="0"/>
                <a:shade val="78000"/>
                <a:satMod val="130000"/>
                <a:lumMod val="92000"/>
              </a:schemeClr>
            </a:gs>
          </a:gsLst>
          <a:lin ang="5400000" scaled="0"/>
        </a:gradFill>
        <a:ln>
          <a:noFill/>
        </a:ln>
        <a:effectLst>
          <a:innerShdw blurRad="114300">
            <a:prstClr val="black"/>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Research?</a:t>
          </a:r>
        </a:p>
      </dsp:txBody>
      <dsp:txXfrm>
        <a:off x="31435" y="1294984"/>
        <a:ext cx="1400295" cy="859668"/>
      </dsp:txXfrm>
    </dsp:sp>
    <dsp:sp modelId="{26ACE649-EDEB-43AF-AD47-F7DB1E55C4C7}">
      <dsp:nvSpPr>
        <dsp:cNvPr id="0" name=""/>
        <dsp:cNvSpPr/>
      </dsp:nvSpPr>
      <dsp:spPr>
        <a:xfrm>
          <a:off x="1603855" y="1544549"/>
          <a:ext cx="308202" cy="360539"/>
        </a:xfrm>
        <a:prstGeom prst="rightArrow">
          <a:avLst>
            <a:gd name="adj1" fmla="val 60000"/>
            <a:gd name="adj2" fmla="val 50000"/>
          </a:avLst>
        </a:prstGeom>
        <a:gradFill rotWithShape="0">
          <a:gsLst>
            <a:gs pos="0">
              <a:schemeClr val="dk2">
                <a:tint val="60000"/>
                <a:hueOff val="0"/>
                <a:satOff val="0"/>
                <a:lumOff val="0"/>
                <a:alphaOff val="0"/>
                <a:tint val="98000"/>
                <a:satMod val="110000"/>
                <a:lumMod val="104000"/>
              </a:schemeClr>
            </a:gs>
            <a:gs pos="69000">
              <a:schemeClr val="dk2">
                <a:tint val="60000"/>
                <a:hueOff val="0"/>
                <a:satOff val="0"/>
                <a:lumOff val="0"/>
                <a:alphaOff val="0"/>
                <a:shade val="88000"/>
                <a:satMod val="130000"/>
                <a:lumMod val="92000"/>
              </a:schemeClr>
            </a:gs>
            <a:gs pos="100000">
              <a:schemeClr val="dk2">
                <a:tint val="60000"/>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1603855" y="1616657"/>
        <a:ext cx="215741" cy="216323"/>
      </dsp:txXfrm>
    </dsp:sp>
    <dsp:sp modelId="{5925FFF0-96A8-471D-B299-EF91E99F14FF}">
      <dsp:nvSpPr>
        <dsp:cNvPr id="0" name=""/>
        <dsp:cNvSpPr/>
      </dsp:nvSpPr>
      <dsp:spPr>
        <a:xfrm>
          <a:off x="2039991" y="1268238"/>
          <a:ext cx="1453787" cy="913160"/>
        </a:xfrm>
        <a:prstGeom prst="roundRect">
          <a:avLst>
            <a:gd name="adj" fmla="val 10000"/>
          </a:avLst>
        </a:prstGeom>
        <a:gradFill rotWithShape="0">
          <a:gsLst>
            <a:gs pos="0">
              <a:schemeClr val="dk2">
                <a:hueOff val="0"/>
                <a:satOff val="0"/>
                <a:lumOff val="0"/>
                <a:alphaOff val="0"/>
                <a:tint val="98000"/>
                <a:satMod val="110000"/>
                <a:lumMod val="104000"/>
              </a:schemeClr>
            </a:gs>
            <a:gs pos="69000">
              <a:schemeClr val="dk2">
                <a:hueOff val="0"/>
                <a:satOff val="0"/>
                <a:lumOff val="0"/>
                <a:alphaOff val="0"/>
                <a:shade val="88000"/>
                <a:satMod val="130000"/>
                <a:lumMod val="92000"/>
              </a:schemeClr>
            </a:gs>
            <a:gs pos="100000">
              <a:schemeClr val="dk2">
                <a:hueOff val="0"/>
                <a:satOff val="0"/>
                <a:lumOff val="0"/>
                <a:alphaOff val="0"/>
                <a:shade val="78000"/>
                <a:satMod val="130000"/>
                <a:lumMod val="92000"/>
              </a:schemeClr>
            </a:gs>
          </a:gsLst>
          <a:lin ang="5400000" scaled="0"/>
        </a:gradFill>
        <a:ln>
          <a:noFill/>
        </a:ln>
        <a:effectLst>
          <a:innerShdw blurRad="114300">
            <a:prstClr val="black"/>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Involve Human Subjects?</a:t>
          </a:r>
        </a:p>
      </dsp:txBody>
      <dsp:txXfrm>
        <a:off x="2066737" y="1294984"/>
        <a:ext cx="1400295" cy="859668"/>
      </dsp:txXfrm>
    </dsp:sp>
    <dsp:sp modelId="{8FC351A6-53B8-44A0-B7D9-37AFB1FAB51C}">
      <dsp:nvSpPr>
        <dsp:cNvPr id="0" name=""/>
        <dsp:cNvSpPr/>
      </dsp:nvSpPr>
      <dsp:spPr>
        <a:xfrm>
          <a:off x="3639157" y="1544549"/>
          <a:ext cx="308202" cy="360539"/>
        </a:xfrm>
        <a:prstGeom prst="rightArrow">
          <a:avLst>
            <a:gd name="adj1" fmla="val 60000"/>
            <a:gd name="adj2" fmla="val 50000"/>
          </a:avLst>
        </a:prstGeom>
        <a:gradFill rotWithShape="0">
          <a:gsLst>
            <a:gs pos="0">
              <a:schemeClr val="dk2">
                <a:tint val="60000"/>
                <a:hueOff val="0"/>
                <a:satOff val="0"/>
                <a:lumOff val="0"/>
                <a:alphaOff val="0"/>
                <a:tint val="98000"/>
                <a:satMod val="110000"/>
                <a:lumMod val="104000"/>
              </a:schemeClr>
            </a:gs>
            <a:gs pos="69000">
              <a:schemeClr val="dk2">
                <a:tint val="60000"/>
                <a:hueOff val="0"/>
                <a:satOff val="0"/>
                <a:lumOff val="0"/>
                <a:alphaOff val="0"/>
                <a:shade val="88000"/>
                <a:satMod val="130000"/>
                <a:lumMod val="92000"/>
              </a:schemeClr>
            </a:gs>
            <a:gs pos="100000">
              <a:schemeClr val="dk2">
                <a:tint val="60000"/>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3639157" y="1616657"/>
        <a:ext cx="215741" cy="216323"/>
      </dsp:txXfrm>
    </dsp:sp>
    <dsp:sp modelId="{60E3D4EC-02DD-4CD0-891B-B6AE1319F4A9}">
      <dsp:nvSpPr>
        <dsp:cNvPr id="0" name=""/>
        <dsp:cNvSpPr/>
      </dsp:nvSpPr>
      <dsp:spPr>
        <a:xfrm>
          <a:off x="4075293" y="1268238"/>
          <a:ext cx="1453787" cy="913160"/>
        </a:xfrm>
        <a:prstGeom prst="roundRect">
          <a:avLst>
            <a:gd name="adj" fmla="val 10000"/>
          </a:avLst>
        </a:prstGeom>
        <a:gradFill rotWithShape="0">
          <a:gsLst>
            <a:gs pos="0">
              <a:schemeClr val="dk2">
                <a:hueOff val="0"/>
                <a:satOff val="0"/>
                <a:lumOff val="0"/>
                <a:alphaOff val="0"/>
                <a:tint val="98000"/>
                <a:satMod val="110000"/>
                <a:lumMod val="104000"/>
              </a:schemeClr>
            </a:gs>
            <a:gs pos="69000">
              <a:schemeClr val="dk2">
                <a:hueOff val="0"/>
                <a:satOff val="0"/>
                <a:lumOff val="0"/>
                <a:alphaOff val="0"/>
                <a:shade val="88000"/>
                <a:satMod val="130000"/>
                <a:lumMod val="92000"/>
              </a:schemeClr>
            </a:gs>
            <a:gs pos="100000">
              <a:schemeClr val="dk2">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Exempt?</a:t>
          </a:r>
        </a:p>
      </dsp:txBody>
      <dsp:txXfrm>
        <a:off x="4102039" y="1294984"/>
        <a:ext cx="1400295" cy="859668"/>
      </dsp:txXfrm>
    </dsp:sp>
    <dsp:sp modelId="{1AA2C458-8DE9-4999-AD8F-08708DF8E740}">
      <dsp:nvSpPr>
        <dsp:cNvPr id="0" name=""/>
        <dsp:cNvSpPr/>
      </dsp:nvSpPr>
      <dsp:spPr>
        <a:xfrm>
          <a:off x="5674459" y="1544549"/>
          <a:ext cx="308202" cy="360539"/>
        </a:xfrm>
        <a:prstGeom prst="rightArrow">
          <a:avLst>
            <a:gd name="adj1" fmla="val 60000"/>
            <a:gd name="adj2" fmla="val 50000"/>
          </a:avLst>
        </a:prstGeom>
        <a:gradFill rotWithShape="0">
          <a:gsLst>
            <a:gs pos="0">
              <a:schemeClr val="dk2">
                <a:tint val="60000"/>
                <a:hueOff val="0"/>
                <a:satOff val="0"/>
                <a:lumOff val="0"/>
                <a:alphaOff val="0"/>
                <a:tint val="98000"/>
                <a:satMod val="110000"/>
                <a:lumMod val="104000"/>
              </a:schemeClr>
            </a:gs>
            <a:gs pos="69000">
              <a:schemeClr val="dk2">
                <a:tint val="60000"/>
                <a:hueOff val="0"/>
                <a:satOff val="0"/>
                <a:lumOff val="0"/>
                <a:alphaOff val="0"/>
                <a:shade val="88000"/>
                <a:satMod val="130000"/>
                <a:lumMod val="92000"/>
              </a:schemeClr>
            </a:gs>
            <a:gs pos="100000">
              <a:schemeClr val="dk2">
                <a:tint val="60000"/>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5674459" y="1616657"/>
        <a:ext cx="215741" cy="216323"/>
      </dsp:txXfrm>
    </dsp:sp>
    <dsp:sp modelId="{7A19C3C2-9B4F-47D3-9EC8-23FAFB42C052}">
      <dsp:nvSpPr>
        <dsp:cNvPr id="0" name=""/>
        <dsp:cNvSpPr/>
      </dsp:nvSpPr>
      <dsp:spPr>
        <a:xfrm>
          <a:off x="6110596" y="1268238"/>
          <a:ext cx="1453787" cy="913160"/>
        </a:xfrm>
        <a:prstGeom prst="roundRect">
          <a:avLst>
            <a:gd name="adj" fmla="val 10000"/>
          </a:avLst>
        </a:prstGeom>
        <a:gradFill rotWithShape="0">
          <a:gsLst>
            <a:gs pos="0">
              <a:schemeClr val="dk2">
                <a:hueOff val="0"/>
                <a:satOff val="0"/>
                <a:lumOff val="0"/>
                <a:alphaOff val="0"/>
                <a:tint val="98000"/>
                <a:satMod val="110000"/>
                <a:lumMod val="104000"/>
              </a:schemeClr>
            </a:gs>
            <a:gs pos="69000">
              <a:schemeClr val="dk2">
                <a:hueOff val="0"/>
                <a:satOff val="0"/>
                <a:lumOff val="0"/>
                <a:alphaOff val="0"/>
                <a:shade val="88000"/>
                <a:satMod val="130000"/>
                <a:lumMod val="92000"/>
              </a:schemeClr>
            </a:gs>
            <a:gs pos="100000">
              <a:schemeClr val="dk2">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Expedited?</a:t>
          </a:r>
        </a:p>
      </dsp:txBody>
      <dsp:txXfrm>
        <a:off x="6137342" y="1294984"/>
        <a:ext cx="1400295" cy="859668"/>
      </dsp:txXfrm>
    </dsp:sp>
    <dsp:sp modelId="{148799E1-048B-43F8-9BFE-0F11F418CE3A}">
      <dsp:nvSpPr>
        <dsp:cNvPr id="0" name=""/>
        <dsp:cNvSpPr/>
      </dsp:nvSpPr>
      <dsp:spPr>
        <a:xfrm>
          <a:off x="7709761" y="1544549"/>
          <a:ext cx="308202" cy="360539"/>
        </a:xfrm>
        <a:prstGeom prst="rightArrow">
          <a:avLst>
            <a:gd name="adj1" fmla="val 60000"/>
            <a:gd name="adj2" fmla="val 50000"/>
          </a:avLst>
        </a:prstGeom>
        <a:gradFill rotWithShape="0">
          <a:gsLst>
            <a:gs pos="0">
              <a:schemeClr val="dk2">
                <a:tint val="60000"/>
                <a:hueOff val="0"/>
                <a:satOff val="0"/>
                <a:lumOff val="0"/>
                <a:alphaOff val="0"/>
                <a:tint val="98000"/>
                <a:satMod val="110000"/>
                <a:lumMod val="104000"/>
              </a:schemeClr>
            </a:gs>
            <a:gs pos="69000">
              <a:schemeClr val="dk2">
                <a:tint val="60000"/>
                <a:hueOff val="0"/>
                <a:satOff val="0"/>
                <a:lumOff val="0"/>
                <a:alphaOff val="0"/>
                <a:shade val="88000"/>
                <a:satMod val="130000"/>
                <a:lumMod val="92000"/>
              </a:schemeClr>
            </a:gs>
            <a:gs pos="100000">
              <a:schemeClr val="dk2">
                <a:tint val="60000"/>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7709761" y="1616657"/>
        <a:ext cx="215741" cy="216323"/>
      </dsp:txXfrm>
    </dsp:sp>
    <dsp:sp modelId="{42E6BFDC-902A-4CE7-982D-F165A053DF97}">
      <dsp:nvSpPr>
        <dsp:cNvPr id="0" name=""/>
        <dsp:cNvSpPr/>
      </dsp:nvSpPr>
      <dsp:spPr>
        <a:xfrm>
          <a:off x="8145898" y="1268238"/>
          <a:ext cx="1453787" cy="913160"/>
        </a:xfrm>
        <a:prstGeom prst="roundRect">
          <a:avLst>
            <a:gd name="adj" fmla="val 10000"/>
          </a:avLst>
        </a:prstGeom>
        <a:gradFill rotWithShape="0">
          <a:gsLst>
            <a:gs pos="0">
              <a:schemeClr val="dk2">
                <a:hueOff val="0"/>
                <a:satOff val="0"/>
                <a:lumOff val="0"/>
                <a:alphaOff val="0"/>
                <a:tint val="98000"/>
                <a:satMod val="110000"/>
                <a:lumMod val="104000"/>
              </a:schemeClr>
            </a:gs>
            <a:gs pos="69000">
              <a:schemeClr val="dk2">
                <a:hueOff val="0"/>
                <a:satOff val="0"/>
                <a:lumOff val="0"/>
                <a:alphaOff val="0"/>
                <a:shade val="88000"/>
                <a:satMod val="130000"/>
                <a:lumMod val="92000"/>
              </a:schemeClr>
            </a:gs>
            <a:gs pos="100000">
              <a:schemeClr val="dk2">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Convened IRB</a:t>
          </a:r>
        </a:p>
      </dsp:txBody>
      <dsp:txXfrm>
        <a:off x="8172644" y="1294984"/>
        <a:ext cx="1400295" cy="85966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6BB292-8F71-4B54-BBBE-B2D8DE6D0BE6}">
      <dsp:nvSpPr>
        <dsp:cNvPr id="0" name=""/>
        <dsp:cNvSpPr/>
      </dsp:nvSpPr>
      <dsp:spPr>
        <a:xfrm>
          <a:off x="4689" y="1268238"/>
          <a:ext cx="1453787" cy="913160"/>
        </a:xfrm>
        <a:prstGeom prst="roundRect">
          <a:avLst>
            <a:gd name="adj" fmla="val 10000"/>
          </a:avLst>
        </a:prstGeom>
        <a:gradFill rotWithShape="0">
          <a:gsLst>
            <a:gs pos="0">
              <a:schemeClr val="dk2">
                <a:hueOff val="0"/>
                <a:satOff val="0"/>
                <a:lumOff val="0"/>
                <a:alphaOff val="0"/>
                <a:tint val="98000"/>
                <a:satMod val="110000"/>
                <a:lumMod val="104000"/>
              </a:schemeClr>
            </a:gs>
            <a:gs pos="69000">
              <a:schemeClr val="dk2">
                <a:hueOff val="0"/>
                <a:satOff val="0"/>
                <a:lumOff val="0"/>
                <a:alphaOff val="0"/>
                <a:shade val="88000"/>
                <a:satMod val="130000"/>
                <a:lumMod val="92000"/>
              </a:schemeClr>
            </a:gs>
            <a:gs pos="100000">
              <a:schemeClr val="dk2">
                <a:hueOff val="0"/>
                <a:satOff val="0"/>
                <a:lumOff val="0"/>
                <a:alphaOff val="0"/>
                <a:shade val="78000"/>
                <a:satMod val="130000"/>
                <a:lumMod val="92000"/>
              </a:schemeClr>
            </a:gs>
          </a:gsLst>
          <a:lin ang="5400000" scaled="0"/>
        </a:gradFill>
        <a:ln>
          <a:noFill/>
        </a:ln>
        <a:effectLst>
          <a:innerShdw blurRad="114300">
            <a:prstClr val="black"/>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Research?</a:t>
          </a:r>
        </a:p>
      </dsp:txBody>
      <dsp:txXfrm>
        <a:off x="31435" y="1294984"/>
        <a:ext cx="1400295" cy="859668"/>
      </dsp:txXfrm>
    </dsp:sp>
    <dsp:sp modelId="{26ACE649-EDEB-43AF-AD47-F7DB1E55C4C7}">
      <dsp:nvSpPr>
        <dsp:cNvPr id="0" name=""/>
        <dsp:cNvSpPr/>
      </dsp:nvSpPr>
      <dsp:spPr>
        <a:xfrm>
          <a:off x="1603855" y="1544549"/>
          <a:ext cx="308202" cy="360539"/>
        </a:xfrm>
        <a:prstGeom prst="rightArrow">
          <a:avLst>
            <a:gd name="adj1" fmla="val 60000"/>
            <a:gd name="adj2" fmla="val 50000"/>
          </a:avLst>
        </a:prstGeom>
        <a:gradFill rotWithShape="0">
          <a:gsLst>
            <a:gs pos="0">
              <a:schemeClr val="dk2">
                <a:tint val="60000"/>
                <a:hueOff val="0"/>
                <a:satOff val="0"/>
                <a:lumOff val="0"/>
                <a:alphaOff val="0"/>
                <a:tint val="98000"/>
                <a:satMod val="110000"/>
                <a:lumMod val="104000"/>
              </a:schemeClr>
            </a:gs>
            <a:gs pos="69000">
              <a:schemeClr val="dk2">
                <a:tint val="60000"/>
                <a:hueOff val="0"/>
                <a:satOff val="0"/>
                <a:lumOff val="0"/>
                <a:alphaOff val="0"/>
                <a:shade val="88000"/>
                <a:satMod val="130000"/>
                <a:lumMod val="92000"/>
              </a:schemeClr>
            </a:gs>
            <a:gs pos="100000">
              <a:schemeClr val="dk2">
                <a:tint val="60000"/>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1603855" y="1616657"/>
        <a:ext cx="215741" cy="216323"/>
      </dsp:txXfrm>
    </dsp:sp>
    <dsp:sp modelId="{5925FFF0-96A8-471D-B299-EF91E99F14FF}">
      <dsp:nvSpPr>
        <dsp:cNvPr id="0" name=""/>
        <dsp:cNvSpPr/>
      </dsp:nvSpPr>
      <dsp:spPr>
        <a:xfrm>
          <a:off x="2039991" y="1268238"/>
          <a:ext cx="1453787" cy="913160"/>
        </a:xfrm>
        <a:prstGeom prst="roundRect">
          <a:avLst>
            <a:gd name="adj" fmla="val 10000"/>
          </a:avLst>
        </a:prstGeom>
        <a:gradFill rotWithShape="0">
          <a:gsLst>
            <a:gs pos="0">
              <a:schemeClr val="dk2">
                <a:hueOff val="0"/>
                <a:satOff val="0"/>
                <a:lumOff val="0"/>
                <a:alphaOff val="0"/>
                <a:tint val="98000"/>
                <a:satMod val="110000"/>
                <a:lumMod val="104000"/>
              </a:schemeClr>
            </a:gs>
            <a:gs pos="69000">
              <a:schemeClr val="dk2">
                <a:hueOff val="0"/>
                <a:satOff val="0"/>
                <a:lumOff val="0"/>
                <a:alphaOff val="0"/>
                <a:shade val="88000"/>
                <a:satMod val="130000"/>
                <a:lumMod val="92000"/>
              </a:schemeClr>
            </a:gs>
            <a:gs pos="100000">
              <a:schemeClr val="dk2">
                <a:hueOff val="0"/>
                <a:satOff val="0"/>
                <a:lumOff val="0"/>
                <a:alphaOff val="0"/>
                <a:shade val="78000"/>
                <a:satMod val="130000"/>
                <a:lumMod val="92000"/>
              </a:schemeClr>
            </a:gs>
          </a:gsLst>
          <a:lin ang="5400000" scaled="0"/>
        </a:gradFill>
        <a:ln>
          <a:noFill/>
        </a:ln>
        <a:effectLst>
          <a:innerShdw blurRad="114300">
            <a:prstClr val="black"/>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Involve Human Subjects?</a:t>
          </a:r>
        </a:p>
      </dsp:txBody>
      <dsp:txXfrm>
        <a:off x="2066737" y="1294984"/>
        <a:ext cx="1400295" cy="859668"/>
      </dsp:txXfrm>
    </dsp:sp>
    <dsp:sp modelId="{8FC351A6-53B8-44A0-B7D9-37AFB1FAB51C}">
      <dsp:nvSpPr>
        <dsp:cNvPr id="0" name=""/>
        <dsp:cNvSpPr/>
      </dsp:nvSpPr>
      <dsp:spPr>
        <a:xfrm>
          <a:off x="3639157" y="1544549"/>
          <a:ext cx="308202" cy="360539"/>
        </a:xfrm>
        <a:prstGeom prst="rightArrow">
          <a:avLst>
            <a:gd name="adj1" fmla="val 60000"/>
            <a:gd name="adj2" fmla="val 50000"/>
          </a:avLst>
        </a:prstGeom>
        <a:gradFill rotWithShape="0">
          <a:gsLst>
            <a:gs pos="0">
              <a:schemeClr val="dk2">
                <a:tint val="60000"/>
                <a:hueOff val="0"/>
                <a:satOff val="0"/>
                <a:lumOff val="0"/>
                <a:alphaOff val="0"/>
                <a:tint val="98000"/>
                <a:satMod val="110000"/>
                <a:lumMod val="104000"/>
              </a:schemeClr>
            </a:gs>
            <a:gs pos="69000">
              <a:schemeClr val="dk2">
                <a:tint val="60000"/>
                <a:hueOff val="0"/>
                <a:satOff val="0"/>
                <a:lumOff val="0"/>
                <a:alphaOff val="0"/>
                <a:shade val="88000"/>
                <a:satMod val="130000"/>
                <a:lumMod val="92000"/>
              </a:schemeClr>
            </a:gs>
            <a:gs pos="100000">
              <a:schemeClr val="dk2">
                <a:tint val="60000"/>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3639157" y="1616657"/>
        <a:ext cx="215741" cy="216323"/>
      </dsp:txXfrm>
    </dsp:sp>
    <dsp:sp modelId="{60E3D4EC-02DD-4CD0-891B-B6AE1319F4A9}">
      <dsp:nvSpPr>
        <dsp:cNvPr id="0" name=""/>
        <dsp:cNvSpPr/>
      </dsp:nvSpPr>
      <dsp:spPr>
        <a:xfrm>
          <a:off x="4075293" y="1268238"/>
          <a:ext cx="1453787" cy="913160"/>
        </a:xfrm>
        <a:prstGeom prst="roundRect">
          <a:avLst>
            <a:gd name="adj" fmla="val 10000"/>
          </a:avLst>
        </a:prstGeom>
        <a:gradFill rotWithShape="0">
          <a:gsLst>
            <a:gs pos="0">
              <a:schemeClr val="dk2">
                <a:hueOff val="0"/>
                <a:satOff val="0"/>
                <a:lumOff val="0"/>
                <a:alphaOff val="0"/>
                <a:tint val="98000"/>
                <a:satMod val="110000"/>
                <a:lumMod val="104000"/>
              </a:schemeClr>
            </a:gs>
            <a:gs pos="69000">
              <a:schemeClr val="dk2">
                <a:hueOff val="0"/>
                <a:satOff val="0"/>
                <a:lumOff val="0"/>
                <a:alphaOff val="0"/>
                <a:shade val="88000"/>
                <a:satMod val="130000"/>
                <a:lumMod val="92000"/>
              </a:schemeClr>
            </a:gs>
            <a:gs pos="100000">
              <a:schemeClr val="dk2">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Exempt?</a:t>
          </a:r>
        </a:p>
      </dsp:txBody>
      <dsp:txXfrm>
        <a:off x="4102039" y="1294984"/>
        <a:ext cx="1400295" cy="859668"/>
      </dsp:txXfrm>
    </dsp:sp>
    <dsp:sp modelId="{1AA2C458-8DE9-4999-AD8F-08708DF8E740}">
      <dsp:nvSpPr>
        <dsp:cNvPr id="0" name=""/>
        <dsp:cNvSpPr/>
      </dsp:nvSpPr>
      <dsp:spPr>
        <a:xfrm>
          <a:off x="5674459" y="1544549"/>
          <a:ext cx="308202" cy="360539"/>
        </a:xfrm>
        <a:prstGeom prst="rightArrow">
          <a:avLst>
            <a:gd name="adj1" fmla="val 60000"/>
            <a:gd name="adj2" fmla="val 50000"/>
          </a:avLst>
        </a:prstGeom>
        <a:gradFill rotWithShape="0">
          <a:gsLst>
            <a:gs pos="0">
              <a:schemeClr val="dk2">
                <a:tint val="60000"/>
                <a:hueOff val="0"/>
                <a:satOff val="0"/>
                <a:lumOff val="0"/>
                <a:alphaOff val="0"/>
                <a:tint val="98000"/>
                <a:satMod val="110000"/>
                <a:lumMod val="104000"/>
              </a:schemeClr>
            </a:gs>
            <a:gs pos="69000">
              <a:schemeClr val="dk2">
                <a:tint val="60000"/>
                <a:hueOff val="0"/>
                <a:satOff val="0"/>
                <a:lumOff val="0"/>
                <a:alphaOff val="0"/>
                <a:shade val="88000"/>
                <a:satMod val="130000"/>
                <a:lumMod val="92000"/>
              </a:schemeClr>
            </a:gs>
            <a:gs pos="100000">
              <a:schemeClr val="dk2">
                <a:tint val="60000"/>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5674459" y="1616657"/>
        <a:ext cx="215741" cy="216323"/>
      </dsp:txXfrm>
    </dsp:sp>
    <dsp:sp modelId="{7A19C3C2-9B4F-47D3-9EC8-23FAFB42C052}">
      <dsp:nvSpPr>
        <dsp:cNvPr id="0" name=""/>
        <dsp:cNvSpPr/>
      </dsp:nvSpPr>
      <dsp:spPr>
        <a:xfrm>
          <a:off x="6110596" y="1268238"/>
          <a:ext cx="1453787" cy="913160"/>
        </a:xfrm>
        <a:prstGeom prst="roundRect">
          <a:avLst>
            <a:gd name="adj" fmla="val 10000"/>
          </a:avLst>
        </a:prstGeom>
        <a:gradFill rotWithShape="0">
          <a:gsLst>
            <a:gs pos="0">
              <a:schemeClr val="dk2">
                <a:hueOff val="0"/>
                <a:satOff val="0"/>
                <a:lumOff val="0"/>
                <a:alphaOff val="0"/>
                <a:tint val="98000"/>
                <a:satMod val="110000"/>
                <a:lumMod val="104000"/>
              </a:schemeClr>
            </a:gs>
            <a:gs pos="69000">
              <a:schemeClr val="dk2">
                <a:hueOff val="0"/>
                <a:satOff val="0"/>
                <a:lumOff val="0"/>
                <a:alphaOff val="0"/>
                <a:shade val="88000"/>
                <a:satMod val="130000"/>
                <a:lumMod val="92000"/>
              </a:schemeClr>
            </a:gs>
            <a:gs pos="100000">
              <a:schemeClr val="dk2">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Expedited?</a:t>
          </a:r>
        </a:p>
      </dsp:txBody>
      <dsp:txXfrm>
        <a:off x="6137342" y="1294984"/>
        <a:ext cx="1400295" cy="859668"/>
      </dsp:txXfrm>
    </dsp:sp>
    <dsp:sp modelId="{148799E1-048B-43F8-9BFE-0F11F418CE3A}">
      <dsp:nvSpPr>
        <dsp:cNvPr id="0" name=""/>
        <dsp:cNvSpPr/>
      </dsp:nvSpPr>
      <dsp:spPr>
        <a:xfrm>
          <a:off x="7709761" y="1544549"/>
          <a:ext cx="308202" cy="360539"/>
        </a:xfrm>
        <a:prstGeom prst="rightArrow">
          <a:avLst>
            <a:gd name="adj1" fmla="val 60000"/>
            <a:gd name="adj2" fmla="val 50000"/>
          </a:avLst>
        </a:prstGeom>
        <a:gradFill rotWithShape="0">
          <a:gsLst>
            <a:gs pos="0">
              <a:schemeClr val="dk2">
                <a:tint val="60000"/>
                <a:hueOff val="0"/>
                <a:satOff val="0"/>
                <a:lumOff val="0"/>
                <a:alphaOff val="0"/>
                <a:tint val="98000"/>
                <a:satMod val="110000"/>
                <a:lumMod val="104000"/>
              </a:schemeClr>
            </a:gs>
            <a:gs pos="69000">
              <a:schemeClr val="dk2">
                <a:tint val="60000"/>
                <a:hueOff val="0"/>
                <a:satOff val="0"/>
                <a:lumOff val="0"/>
                <a:alphaOff val="0"/>
                <a:shade val="88000"/>
                <a:satMod val="130000"/>
                <a:lumMod val="92000"/>
              </a:schemeClr>
            </a:gs>
            <a:gs pos="100000">
              <a:schemeClr val="dk2">
                <a:tint val="60000"/>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7709761" y="1616657"/>
        <a:ext cx="215741" cy="216323"/>
      </dsp:txXfrm>
    </dsp:sp>
    <dsp:sp modelId="{42E6BFDC-902A-4CE7-982D-F165A053DF97}">
      <dsp:nvSpPr>
        <dsp:cNvPr id="0" name=""/>
        <dsp:cNvSpPr/>
      </dsp:nvSpPr>
      <dsp:spPr>
        <a:xfrm>
          <a:off x="8145898" y="1268238"/>
          <a:ext cx="1453787" cy="913160"/>
        </a:xfrm>
        <a:prstGeom prst="roundRect">
          <a:avLst>
            <a:gd name="adj" fmla="val 10000"/>
          </a:avLst>
        </a:prstGeom>
        <a:gradFill rotWithShape="0">
          <a:gsLst>
            <a:gs pos="0">
              <a:schemeClr val="dk2">
                <a:hueOff val="0"/>
                <a:satOff val="0"/>
                <a:lumOff val="0"/>
                <a:alphaOff val="0"/>
                <a:tint val="98000"/>
                <a:satMod val="110000"/>
                <a:lumMod val="104000"/>
              </a:schemeClr>
            </a:gs>
            <a:gs pos="69000">
              <a:schemeClr val="dk2">
                <a:hueOff val="0"/>
                <a:satOff val="0"/>
                <a:lumOff val="0"/>
                <a:alphaOff val="0"/>
                <a:shade val="88000"/>
                <a:satMod val="130000"/>
                <a:lumMod val="92000"/>
              </a:schemeClr>
            </a:gs>
            <a:gs pos="100000">
              <a:schemeClr val="dk2">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Convened IRB</a:t>
          </a:r>
        </a:p>
      </dsp:txBody>
      <dsp:txXfrm>
        <a:off x="8172644" y="1294984"/>
        <a:ext cx="1400295" cy="85966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6BB292-8F71-4B54-BBBE-B2D8DE6D0BE6}">
      <dsp:nvSpPr>
        <dsp:cNvPr id="0" name=""/>
        <dsp:cNvSpPr/>
      </dsp:nvSpPr>
      <dsp:spPr>
        <a:xfrm>
          <a:off x="4689" y="1268238"/>
          <a:ext cx="1453787" cy="913160"/>
        </a:xfrm>
        <a:prstGeom prst="roundRect">
          <a:avLst>
            <a:gd name="adj" fmla="val 10000"/>
          </a:avLst>
        </a:prstGeom>
        <a:gradFill rotWithShape="0">
          <a:gsLst>
            <a:gs pos="0">
              <a:schemeClr val="dk2">
                <a:hueOff val="0"/>
                <a:satOff val="0"/>
                <a:lumOff val="0"/>
                <a:alphaOff val="0"/>
                <a:tint val="98000"/>
                <a:satMod val="110000"/>
                <a:lumMod val="104000"/>
              </a:schemeClr>
            </a:gs>
            <a:gs pos="69000">
              <a:schemeClr val="dk2">
                <a:hueOff val="0"/>
                <a:satOff val="0"/>
                <a:lumOff val="0"/>
                <a:alphaOff val="0"/>
                <a:shade val="88000"/>
                <a:satMod val="130000"/>
                <a:lumMod val="92000"/>
              </a:schemeClr>
            </a:gs>
            <a:gs pos="100000">
              <a:schemeClr val="dk2">
                <a:hueOff val="0"/>
                <a:satOff val="0"/>
                <a:lumOff val="0"/>
                <a:alphaOff val="0"/>
                <a:shade val="78000"/>
                <a:satMod val="130000"/>
                <a:lumMod val="92000"/>
              </a:schemeClr>
            </a:gs>
          </a:gsLst>
          <a:lin ang="5400000" scaled="0"/>
        </a:gradFill>
        <a:ln>
          <a:noFill/>
        </a:ln>
        <a:effectLst>
          <a:innerShdw blurRad="114300">
            <a:prstClr val="black"/>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Research?</a:t>
          </a:r>
        </a:p>
      </dsp:txBody>
      <dsp:txXfrm>
        <a:off x="31435" y="1294984"/>
        <a:ext cx="1400295" cy="859668"/>
      </dsp:txXfrm>
    </dsp:sp>
    <dsp:sp modelId="{26ACE649-EDEB-43AF-AD47-F7DB1E55C4C7}">
      <dsp:nvSpPr>
        <dsp:cNvPr id="0" name=""/>
        <dsp:cNvSpPr/>
      </dsp:nvSpPr>
      <dsp:spPr>
        <a:xfrm>
          <a:off x="1603855" y="1544549"/>
          <a:ext cx="308202" cy="360539"/>
        </a:xfrm>
        <a:prstGeom prst="rightArrow">
          <a:avLst>
            <a:gd name="adj1" fmla="val 60000"/>
            <a:gd name="adj2" fmla="val 50000"/>
          </a:avLst>
        </a:prstGeom>
        <a:gradFill rotWithShape="0">
          <a:gsLst>
            <a:gs pos="0">
              <a:schemeClr val="dk2">
                <a:tint val="60000"/>
                <a:hueOff val="0"/>
                <a:satOff val="0"/>
                <a:lumOff val="0"/>
                <a:alphaOff val="0"/>
                <a:tint val="98000"/>
                <a:satMod val="110000"/>
                <a:lumMod val="104000"/>
              </a:schemeClr>
            </a:gs>
            <a:gs pos="69000">
              <a:schemeClr val="dk2">
                <a:tint val="60000"/>
                <a:hueOff val="0"/>
                <a:satOff val="0"/>
                <a:lumOff val="0"/>
                <a:alphaOff val="0"/>
                <a:shade val="88000"/>
                <a:satMod val="130000"/>
                <a:lumMod val="92000"/>
              </a:schemeClr>
            </a:gs>
            <a:gs pos="100000">
              <a:schemeClr val="dk2">
                <a:tint val="60000"/>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1603855" y="1616657"/>
        <a:ext cx="215741" cy="216323"/>
      </dsp:txXfrm>
    </dsp:sp>
    <dsp:sp modelId="{5925FFF0-96A8-471D-B299-EF91E99F14FF}">
      <dsp:nvSpPr>
        <dsp:cNvPr id="0" name=""/>
        <dsp:cNvSpPr/>
      </dsp:nvSpPr>
      <dsp:spPr>
        <a:xfrm>
          <a:off x="2039991" y="1268238"/>
          <a:ext cx="1453787" cy="913160"/>
        </a:xfrm>
        <a:prstGeom prst="roundRect">
          <a:avLst>
            <a:gd name="adj" fmla="val 10000"/>
          </a:avLst>
        </a:prstGeom>
        <a:gradFill rotWithShape="0">
          <a:gsLst>
            <a:gs pos="0">
              <a:schemeClr val="dk2">
                <a:hueOff val="0"/>
                <a:satOff val="0"/>
                <a:lumOff val="0"/>
                <a:alphaOff val="0"/>
                <a:tint val="98000"/>
                <a:satMod val="110000"/>
                <a:lumMod val="104000"/>
              </a:schemeClr>
            </a:gs>
            <a:gs pos="69000">
              <a:schemeClr val="dk2">
                <a:hueOff val="0"/>
                <a:satOff val="0"/>
                <a:lumOff val="0"/>
                <a:alphaOff val="0"/>
                <a:shade val="88000"/>
                <a:satMod val="130000"/>
                <a:lumMod val="92000"/>
              </a:schemeClr>
            </a:gs>
            <a:gs pos="100000">
              <a:schemeClr val="dk2">
                <a:hueOff val="0"/>
                <a:satOff val="0"/>
                <a:lumOff val="0"/>
                <a:alphaOff val="0"/>
                <a:shade val="78000"/>
                <a:satMod val="130000"/>
                <a:lumMod val="92000"/>
              </a:schemeClr>
            </a:gs>
          </a:gsLst>
          <a:lin ang="5400000" scaled="0"/>
        </a:gradFill>
        <a:ln>
          <a:noFill/>
        </a:ln>
        <a:effectLst>
          <a:innerShdw blurRad="114300">
            <a:prstClr val="black"/>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Involve Human Subjects?</a:t>
          </a:r>
        </a:p>
      </dsp:txBody>
      <dsp:txXfrm>
        <a:off x="2066737" y="1294984"/>
        <a:ext cx="1400295" cy="859668"/>
      </dsp:txXfrm>
    </dsp:sp>
    <dsp:sp modelId="{8FC351A6-53B8-44A0-B7D9-37AFB1FAB51C}">
      <dsp:nvSpPr>
        <dsp:cNvPr id="0" name=""/>
        <dsp:cNvSpPr/>
      </dsp:nvSpPr>
      <dsp:spPr>
        <a:xfrm>
          <a:off x="3639157" y="1544549"/>
          <a:ext cx="308202" cy="360539"/>
        </a:xfrm>
        <a:prstGeom prst="rightArrow">
          <a:avLst>
            <a:gd name="adj1" fmla="val 60000"/>
            <a:gd name="adj2" fmla="val 50000"/>
          </a:avLst>
        </a:prstGeom>
        <a:gradFill rotWithShape="0">
          <a:gsLst>
            <a:gs pos="0">
              <a:schemeClr val="dk2">
                <a:tint val="60000"/>
                <a:hueOff val="0"/>
                <a:satOff val="0"/>
                <a:lumOff val="0"/>
                <a:alphaOff val="0"/>
                <a:tint val="98000"/>
                <a:satMod val="110000"/>
                <a:lumMod val="104000"/>
              </a:schemeClr>
            </a:gs>
            <a:gs pos="69000">
              <a:schemeClr val="dk2">
                <a:tint val="60000"/>
                <a:hueOff val="0"/>
                <a:satOff val="0"/>
                <a:lumOff val="0"/>
                <a:alphaOff val="0"/>
                <a:shade val="88000"/>
                <a:satMod val="130000"/>
                <a:lumMod val="92000"/>
              </a:schemeClr>
            </a:gs>
            <a:gs pos="100000">
              <a:schemeClr val="dk2">
                <a:tint val="60000"/>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3639157" y="1616657"/>
        <a:ext cx="215741" cy="216323"/>
      </dsp:txXfrm>
    </dsp:sp>
    <dsp:sp modelId="{60E3D4EC-02DD-4CD0-891B-B6AE1319F4A9}">
      <dsp:nvSpPr>
        <dsp:cNvPr id="0" name=""/>
        <dsp:cNvSpPr/>
      </dsp:nvSpPr>
      <dsp:spPr>
        <a:xfrm>
          <a:off x="4075293" y="1268238"/>
          <a:ext cx="1453787" cy="913160"/>
        </a:xfrm>
        <a:prstGeom prst="roundRect">
          <a:avLst>
            <a:gd name="adj" fmla="val 10000"/>
          </a:avLst>
        </a:prstGeom>
        <a:gradFill rotWithShape="0">
          <a:gsLst>
            <a:gs pos="0">
              <a:schemeClr val="dk2">
                <a:hueOff val="0"/>
                <a:satOff val="0"/>
                <a:lumOff val="0"/>
                <a:alphaOff val="0"/>
                <a:tint val="98000"/>
                <a:satMod val="110000"/>
                <a:lumMod val="104000"/>
              </a:schemeClr>
            </a:gs>
            <a:gs pos="69000">
              <a:schemeClr val="dk2">
                <a:hueOff val="0"/>
                <a:satOff val="0"/>
                <a:lumOff val="0"/>
                <a:alphaOff val="0"/>
                <a:shade val="88000"/>
                <a:satMod val="130000"/>
                <a:lumMod val="92000"/>
              </a:schemeClr>
            </a:gs>
            <a:gs pos="100000">
              <a:schemeClr val="dk2">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Exempt?</a:t>
          </a:r>
        </a:p>
      </dsp:txBody>
      <dsp:txXfrm>
        <a:off x="4102039" y="1294984"/>
        <a:ext cx="1400295" cy="859668"/>
      </dsp:txXfrm>
    </dsp:sp>
    <dsp:sp modelId="{1AA2C458-8DE9-4999-AD8F-08708DF8E740}">
      <dsp:nvSpPr>
        <dsp:cNvPr id="0" name=""/>
        <dsp:cNvSpPr/>
      </dsp:nvSpPr>
      <dsp:spPr>
        <a:xfrm>
          <a:off x="5674459" y="1544549"/>
          <a:ext cx="308202" cy="360539"/>
        </a:xfrm>
        <a:prstGeom prst="rightArrow">
          <a:avLst>
            <a:gd name="adj1" fmla="val 60000"/>
            <a:gd name="adj2" fmla="val 50000"/>
          </a:avLst>
        </a:prstGeom>
        <a:gradFill rotWithShape="0">
          <a:gsLst>
            <a:gs pos="0">
              <a:schemeClr val="dk2">
                <a:tint val="60000"/>
                <a:hueOff val="0"/>
                <a:satOff val="0"/>
                <a:lumOff val="0"/>
                <a:alphaOff val="0"/>
                <a:tint val="98000"/>
                <a:satMod val="110000"/>
                <a:lumMod val="104000"/>
              </a:schemeClr>
            </a:gs>
            <a:gs pos="69000">
              <a:schemeClr val="dk2">
                <a:tint val="60000"/>
                <a:hueOff val="0"/>
                <a:satOff val="0"/>
                <a:lumOff val="0"/>
                <a:alphaOff val="0"/>
                <a:shade val="88000"/>
                <a:satMod val="130000"/>
                <a:lumMod val="92000"/>
              </a:schemeClr>
            </a:gs>
            <a:gs pos="100000">
              <a:schemeClr val="dk2">
                <a:tint val="60000"/>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5674459" y="1616657"/>
        <a:ext cx="215741" cy="216323"/>
      </dsp:txXfrm>
    </dsp:sp>
    <dsp:sp modelId="{7A19C3C2-9B4F-47D3-9EC8-23FAFB42C052}">
      <dsp:nvSpPr>
        <dsp:cNvPr id="0" name=""/>
        <dsp:cNvSpPr/>
      </dsp:nvSpPr>
      <dsp:spPr>
        <a:xfrm>
          <a:off x="6110596" y="1268238"/>
          <a:ext cx="1453787" cy="913160"/>
        </a:xfrm>
        <a:prstGeom prst="roundRect">
          <a:avLst>
            <a:gd name="adj" fmla="val 10000"/>
          </a:avLst>
        </a:prstGeom>
        <a:gradFill rotWithShape="0">
          <a:gsLst>
            <a:gs pos="0">
              <a:schemeClr val="dk2">
                <a:hueOff val="0"/>
                <a:satOff val="0"/>
                <a:lumOff val="0"/>
                <a:alphaOff val="0"/>
                <a:tint val="98000"/>
                <a:satMod val="110000"/>
                <a:lumMod val="104000"/>
              </a:schemeClr>
            </a:gs>
            <a:gs pos="69000">
              <a:schemeClr val="dk2">
                <a:hueOff val="0"/>
                <a:satOff val="0"/>
                <a:lumOff val="0"/>
                <a:alphaOff val="0"/>
                <a:shade val="88000"/>
                <a:satMod val="130000"/>
                <a:lumMod val="92000"/>
              </a:schemeClr>
            </a:gs>
            <a:gs pos="100000">
              <a:schemeClr val="dk2">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Expedited?</a:t>
          </a:r>
        </a:p>
      </dsp:txBody>
      <dsp:txXfrm>
        <a:off x="6137342" y="1294984"/>
        <a:ext cx="1400295" cy="859668"/>
      </dsp:txXfrm>
    </dsp:sp>
    <dsp:sp modelId="{148799E1-048B-43F8-9BFE-0F11F418CE3A}">
      <dsp:nvSpPr>
        <dsp:cNvPr id="0" name=""/>
        <dsp:cNvSpPr/>
      </dsp:nvSpPr>
      <dsp:spPr>
        <a:xfrm>
          <a:off x="7709761" y="1544549"/>
          <a:ext cx="308202" cy="360539"/>
        </a:xfrm>
        <a:prstGeom prst="rightArrow">
          <a:avLst>
            <a:gd name="adj1" fmla="val 60000"/>
            <a:gd name="adj2" fmla="val 50000"/>
          </a:avLst>
        </a:prstGeom>
        <a:gradFill rotWithShape="0">
          <a:gsLst>
            <a:gs pos="0">
              <a:schemeClr val="dk2">
                <a:tint val="60000"/>
                <a:hueOff val="0"/>
                <a:satOff val="0"/>
                <a:lumOff val="0"/>
                <a:alphaOff val="0"/>
                <a:tint val="98000"/>
                <a:satMod val="110000"/>
                <a:lumMod val="104000"/>
              </a:schemeClr>
            </a:gs>
            <a:gs pos="69000">
              <a:schemeClr val="dk2">
                <a:tint val="60000"/>
                <a:hueOff val="0"/>
                <a:satOff val="0"/>
                <a:lumOff val="0"/>
                <a:alphaOff val="0"/>
                <a:shade val="88000"/>
                <a:satMod val="130000"/>
                <a:lumMod val="92000"/>
              </a:schemeClr>
            </a:gs>
            <a:gs pos="100000">
              <a:schemeClr val="dk2">
                <a:tint val="60000"/>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7709761" y="1616657"/>
        <a:ext cx="215741" cy="216323"/>
      </dsp:txXfrm>
    </dsp:sp>
    <dsp:sp modelId="{42E6BFDC-902A-4CE7-982D-F165A053DF97}">
      <dsp:nvSpPr>
        <dsp:cNvPr id="0" name=""/>
        <dsp:cNvSpPr/>
      </dsp:nvSpPr>
      <dsp:spPr>
        <a:xfrm>
          <a:off x="8145898" y="1268238"/>
          <a:ext cx="1453787" cy="913160"/>
        </a:xfrm>
        <a:prstGeom prst="roundRect">
          <a:avLst>
            <a:gd name="adj" fmla="val 10000"/>
          </a:avLst>
        </a:prstGeom>
        <a:gradFill rotWithShape="0">
          <a:gsLst>
            <a:gs pos="0">
              <a:schemeClr val="dk2">
                <a:hueOff val="0"/>
                <a:satOff val="0"/>
                <a:lumOff val="0"/>
                <a:alphaOff val="0"/>
                <a:tint val="98000"/>
                <a:satMod val="110000"/>
                <a:lumMod val="104000"/>
              </a:schemeClr>
            </a:gs>
            <a:gs pos="69000">
              <a:schemeClr val="dk2">
                <a:hueOff val="0"/>
                <a:satOff val="0"/>
                <a:lumOff val="0"/>
                <a:alphaOff val="0"/>
                <a:shade val="88000"/>
                <a:satMod val="130000"/>
                <a:lumMod val="92000"/>
              </a:schemeClr>
            </a:gs>
            <a:gs pos="100000">
              <a:schemeClr val="dk2">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Convened IRB</a:t>
          </a:r>
        </a:p>
      </dsp:txBody>
      <dsp:txXfrm>
        <a:off x="8172644" y="1294984"/>
        <a:ext cx="1400295" cy="85966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F50288-51B8-4BA6-B8C0-9D7D9694D7BF}">
      <dsp:nvSpPr>
        <dsp:cNvPr id="0" name=""/>
        <dsp:cNvSpPr/>
      </dsp:nvSpPr>
      <dsp:spPr>
        <a:xfrm>
          <a:off x="1920875" y="1534"/>
          <a:ext cx="7683500" cy="794599"/>
        </a:xfrm>
        <a:prstGeom prst="rect">
          <a:avLst/>
        </a:prstGeom>
        <a:solidFill>
          <a:schemeClr val="accent5">
            <a:tint val="40000"/>
            <a:alpha val="90000"/>
            <a:hueOff val="0"/>
            <a:satOff val="0"/>
            <a:lumOff val="0"/>
            <a:alphaOff val="0"/>
          </a:schemeClr>
        </a:solidFill>
        <a:ln w="9525" cap="flat" cmpd="sng" algn="ctr">
          <a:solidFill>
            <a:schemeClr val="accent5">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49081" tIns="201828" rIns="149081" bIns="201828" numCol="1" spcCol="1270" anchor="ctr" anchorCtr="0">
          <a:noAutofit/>
        </a:bodyPr>
        <a:lstStyle/>
        <a:p>
          <a:pPr marL="0" lvl="0" indent="0" algn="l" defTabSz="488950">
            <a:lnSpc>
              <a:spcPct val="90000"/>
            </a:lnSpc>
            <a:spcBef>
              <a:spcPct val="0"/>
            </a:spcBef>
            <a:spcAft>
              <a:spcPct val="35000"/>
            </a:spcAft>
            <a:buNone/>
          </a:pPr>
          <a:r>
            <a:rPr lang="en-US" sz="1100" kern="1200" baseline="0" dirty="0"/>
            <a:t>Research does not fit the regulatory definition for research with human subjects. The determination can be made by the investigator or through review by IRB staff.  See </a:t>
          </a:r>
          <a:r>
            <a:rPr lang="en-US" sz="1100" b="1" kern="1200" baseline="0" dirty="0">
              <a:solidFill>
                <a:schemeClr val="accent1">
                  <a:lumMod val="60000"/>
                  <a:lumOff val="40000"/>
                </a:schemeClr>
              </a:solidFill>
            </a:rPr>
            <a:t>HRP-310</a:t>
          </a:r>
          <a:r>
            <a:rPr lang="en-US" sz="1100" b="1" kern="1200" baseline="0" dirty="0"/>
            <a:t> </a:t>
          </a:r>
          <a:r>
            <a:rPr lang="en-US" sz="1100" kern="1200" baseline="0" dirty="0"/>
            <a:t>WORKSHEET Human Research Determination</a:t>
          </a:r>
          <a:endParaRPr lang="en-US" sz="1100" kern="1200" dirty="0"/>
        </a:p>
      </dsp:txBody>
      <dsp:txXfrm>
        <a:off x="1920875" y="1534"/>
        <a:ext cx="7683500" cy="794599"/>
      </dsp:txXfrm>
    </dsp:sp>
    <dsp:sp modelId="{81B0DE92-F3C5-46DA-AF64-6DC6A50476C3}">
      <dsp:nvSpPr>
        <dsp:cNvPr id="0" name=""/>
        <dsp:cNvSpPr/>
      </dsp:nvSpPr>
      <dsp:spPr>
        <a:xfrm>
          <a:off x="0" y="1534"/>
          <a:ext cx="1920875" cy="794599"/>
        </a:xfrm>
        <a:prstGeom prst="rect">
          <a:avLst/>
        </a:prstGeom>
        <a:gradFill rotWithShape="0">
          <a:gsLst>
            <a:gs pos="0">
              <a:schemeClr val="accent5">
                <a:hueOff val="0"/>
                <a:satOff val="0"/>
                <a:lumOff val="0"/>
                <a:alphaOff val="0"/>
                <a:tint val="98000"/>
                <a:satMod val="110000"/>
                <a:lumMod val="104000"/>
              </a:schemeClr>
            </a:gs>
            <a:gs pos="69000">
              <a:schemeClr val="accent5">
                <a:hueOff val="0"/>
                <a:satOff val="0"/>
                <a:lumOff val="0"/>
                <a:alphaOff val="0"/>
                <a:shade val="88000"/>
                <a:satMod val="130000"/>
                <a:lumMod val="92000"/>
              </a:schemeClr>
            </a:gs>
            <a:gs pos="100000">
              <a:schemeClr val="accent5">
                <a:hueOff val="0"/>
                <a:satOff val="0"/>
                <a:lumOff val="0"/>
                <a:alphaOff val="0"/>
                <a:shade val="78000"/>
                <a:satMod val="130000"/>
                <a:lumMod val="92000"/>
              </a:schemeClr>
            </a:gs>
          </a:gsLst>
          <a:lin ang="5400000" scaled="0"/>
        </a:gradFill>
        <a:ln w="9525" cap="flat" cmpd="sng" algn="ctr">
          <a:solidFill>
            <a:schemeClr val="accent5">
              <a:hueOff val="0"/>
              <a:satOff val="0"/>
              <a:lumOff val="0"/>
              <a:alphaOff val="0"/>
            </a:schemeClr>
          </a:solidFill>
          <a:prstDash val="solid"/>
        </a:ln>
        <a:effectLst/>
      </dsp:spPr>
      <dsp:style>
        <a:lnRef idx="1">
          <a:scrgbClr r="0" g="0" b="0"/>
        </a:lnRef>
        <a:fillRef idx="3">
          <a:scrgbClr r="0" g="0" b="0"/>
        </a:fillRef>
        <a:effectRef idx="2">
          <a:scrgbClr r="0" g="0" b="0"/>
        </a:effectRef>
        <a:fontRef idx="minor">
          <a:schemeClr val="lt1"/>
        </a:fontRef>
      </dsp:style>
      <dsp:txBody>
        <a:bodyPr spcFirstLastPara="0" vert="horz" wrap="square" lIns="101646" tIns="78489" rIns="101646" bIns="78489" numCol="1" spcCol="1270" anchor="ctr" anchorCtr="0">
          <a:noAutofit/>
        </a:bodyPr>
        <a:lstStyle/>
        <a:p>
          <a:pPr marL="0" lvl="0" indent="0" algn="ctr" defTabSz="622300">
            <a:lnSpc>
              <a:spcPct val="90000"/>
            </a:lnSpc>
            <a:spcBef>
              <a:spcPct val="0"/>
            </a:spcBef>
            <a:spcAft>
              <a:spcPct val="35000"/>
            </a:spcAft>
            <a:buNone/>
          </a:pPr>
          <a:r>
            <a:rPr lang="en-US" sz="1400" kern="1200" dirty="0"/>
            <a:t>Not Human Subjects Research Determination</a:t>
          </a:r>
        </a:p>
      </dsp:txBody>
      <dsp:txXfrm>
        <a:off x="0" y="1534"/>
        <a:ext cx="1920875" cy="794599"/>
      </dsp:txXfrm>
    </dsp:sp>
    <dsp:sp modelId="{1F0515EE-C10E-457C-B58F-3A70676C34AB}">
      <dsp:nvSpPr>
        <dsp:cNvPr id="0" name=""/>
        <dsp:cNvSpPr/>
      </dsp:nvSpPr>
      <dsp:spPr>
        <a:xfrm>
          <a:off x="1920875" y="843809"/>
          <a:ext cx="7683500" cy="794599"/>
        </a:xfrm>
        <a:prstGeom prst="rect">
          <a:avLst/>
        </a:prstGeom>
        <a:solidFill>
          <a:schemeClr val="accent5">
            <a:tint val="40000"/>
            <a:alpha val="90000"/>
            <a:hueOff val="-591803"/>
            <a:satOff val="-1680"/>
            <a:lumOff val="50"/>
            <a:alphaOff val="0"/>
          </a:schemeClr>
        </a:solidFill>
        <a:ln w="9525" cap="flat" cmpd="sng" algn="ctr">
          <a:solidFill>
            <a:schemeClr val="accent5">
              <a:tint val="40000"/>
              <a:alpha val="90000"/>
              <a:hueOff val="-591803"/>
              <a:satOff val="-1680"/>
              <a:lumOff val="5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49081" tIns="201828" rIns="149081" bIns="201828" numCol="1" spcCol="1270" anchor="ctr" anchorCtr="0">
          <a:noAutofit/>
        </a:bodyPr>
        <a:lstStyle/>
        <a:p>
          <a:pPr marL="0" lvl="0" indent="0" algn="l" defTabSz="488950">
            <a:lnSpc>
              <a:spcPct val="90000"/>
            </a:lnSpc>
            <a:spcBef>
              <a:spcPct val="0"/>
            </a:spcBef>
            <a:spcAft>
              <a:spcPct val="35000"/>
            </a:spcAft>
            <a:buNone/>
          </a:pPr>
          <a:r>
            <a:rPr lang="en-US" sz="1100" kern="1200" baseline="0" dirty="0"/>
            <a:t>The project is human subjects research and fits one of the 8 Exempt categories in the regulations. The determination of Exemption is made by the IRB staff. See </a:t>
          </a:r>
          <a:r>
            <a:rPr lang="en-US" sz="1100" b="1" kern="1200" baseline="0" dirty="0">
              <a:solidFill>
                <a:schemeClr val="accent1">
                  <a:lumMod val="60000"/>
                  <a:lumOff val="40000"/>
                </a:schemeClr>
              </a:solidFill>
            </a:rPr>
            <a:t>HRP-312</a:t>
          </a:r>
          <a:r>
            <a:rPr lang="en-US" sz="1100" b="1" kern="1200" baseline="0" dirty="0"/>
            <a:t> </a:t>
          </a:r>
          <a:r>
            <a:rPr lang="en-US" sz="1100" kern="1200" baseline="0" dirty="0"/>
            <a:t>WORKSHEET Exemption</a:t>
          </a:r>
          <a:endParaRPr lang="en-US" sz="1100" kern="1200" dirty="0"/>
        </a:p>
      </dsp:txBody>
      <dsp:txXfrm>
        <a:off x="1920875" y="843809"/>
        <a:ext cx="7683500" cy="794599"/>
      </dsp:txXfrm>
    </dsp:sp>
    <dsp:sp modelId="{33A1F5D8-E1E4-4660-91BE-4E1342193EFA}">
      <dsp:nvSpPr>
        <dsp:cNvPr id="0" name=""/>
        <dsp:cNvSpPr/>
      </dsp:nvSpPr>
      <dsp:spPr>
        <a:xfrm>
          <a:off x="0" y="843809"/>
          <a:ext cx="1920875" cy="794599"/>
        </a:xfrm>
        <a:prstGeom prst="rect">
          <a:avLst/>
        </a:prstGeom>
        <a:gradFill rotWithShape="0">
          <a:gsLst>
            <a:gs pos="0">
              <a:schemeClr val="accent5">
                <a:hueOff val="-561544"/>
                <a:satOff val="-2648"/>
                <a:lumOff val="653"/>
                <a:alphaOff val="0"/>
                <a:tint val="98000"/>
                <a:satMod val="110000"/>
                <a:lumMod val="104000"/>
              </a:schemeClr>
            </a:gs>
            <a:gs pos="69000">
              <a:schemeClr val="accent5">
                <a:hueOff val="-561544"/>
                <a:satOff val="-2648"/>
                <a:lumOff val="653"/>
                <a:alphaOff val="0"/>
                <a:shade val="88000"/>
                <a:satMod val="130000"/>
                <a:lumMod val="92000"/>
              </a:schemeClr>
            </a:gs>
            <a:gs pos="100000">
              <a:schemeClr val="accent5">
                <a:hueOff val="-561544"/>
                <a:satOff val="-2648"/>
                <a:lumOff val="653"/>
                <a:alphaOff val="0"/>
                <a:shade val="78000"/>
                <a:satMod val="130000"/>
                <a:lumMod val="92000"/>
              </a:schemeClr>
            </a:gs>
          </a:gsLst>
          <a:lin ang="5400000" scaled="0"/>
        </a:gradFill>
        <a:ln w="9525" cap="flat" cmpd="sng" algn="ctr">
          <a:solidFill>
            <a:schemeClr val="accent5">
              <a:hueOff val="-561544"/>
              <a:satOff val="-2648"/>
              <a:lumOff val="653"/>
              <a:alphaOff val="0"/>
            </a:schemeClr>
          </a:solidFill>
          <a:prstDash val="solid"/>
        </a:ln>
        <a:effectLst/>
      </dsp:spPr>
      <dsp:style>
        <a:lnRef idx="1">
          <a:scrgbClr r="0" g="0" b="0"/>
        </a:lnRef>
        <a:fillRef idx="3">
          <a:scrgbClr r="0" g="0" b="0"/>
        </a:fillRef>
        <a:effectRef idx="2">
          <a:scrgbClr r="0" g="0" b="0"/>
        </a:effectRef>
        <a:fontRef idx="minor">
          <a:schemeClr val="lt1"/>
        </a:fontRef>
      </dsp:style>
      <dsp:txBody>
        <a:bodyPr spcFirstLastPara="0" vert="horz" wrap="square" lIns="101646" tIns="78489" rIns="101646" bIns="78489" numCol="1" spcCol="1270" anchor="ctr" anchorCtr="0">
          <a:noAutofit/>
        </a:bodyPr>
        <a:lstStyle/>
        <a:p>
          <a:pPr marL="0" lvl="0" indent="0" algn="ctr" defTabSz="622300">
            <a:lnSpc>
              <a:spcPct val="90000"/>
            </a:lnSpc>
            <a:spcBef>
              <a:spcPct val="0"/>
            </a:spcBef>
            <a:spcAft>
              <a:spcPct val="35000"/>
            </a:spcAft>
            <a:buNone/>
          </a:pPr>
          <a:r>
            <a:rPr lang="en-US" sz="1400" kern="1200"/>
            <a:t>Exempt Determination</a:t>
          </a:r>
        </a:p>
      </dsp:txBody>
      <dsp:txXfrm>
        <a:off x="0" y="843809"/>
        <a:ext cx="1920875" cy="794599"/>
      </dsp:txXfrm>
    </dsp:sp>
    <dsp:sp modelId="{7BBA3F74-EDC8-4E5C-97E7-FDDCE3B989B0}">
      <dsp:nvSpPr>
        <dsp:cNvPr id="0" name=""/>
        <dsp:cNvSpPr/>
      </dsp:nvSpPr>
      <dsp:spPr>
        <a:xfrm>
          <a:off x="1920875" y="1686084"/>
          <a:ext cx="7683500" cy="794599"/>
        </a:xfrm>
        <a:prstGeom prst="rect">
          <a:avLst/>
        </a:prstGeom>
        <a:solidFill>
          <a:schemeClr val="accent5">
            <a:tint val="40000"/>
            <a:alpha val="90000"/>
            <a:hueOff val="-1183605"/>
            <a:satOff val="-3360"/>
            <a:lumOff val="101"/>
            <a:alphaOff val="0"/>
          </a:schemeClr>
        </a:solidFill>
        <a:ln w="9525" cap="flat" cmpd="sng" algn="ctr">
          <a:solidFill>
            <a:schemeClr val="accent5">
              <a:tint val="40000"/>
              <a:alpha val="90000"/>
              <a:hueOff val="-1183605"/>
              <a:satOff val="-3360"/>
              <a:lumOff val="101"/>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49081" tIns="201828" rIns="149081" bIns="201828" numCol="1" spcCol="1270" anchor="ctr" anchorCtr="0">
          <a:noAutofit/>
        </a:bodyPr>
        <a:lstStyle/>
        <a:p>
          <a:pPr marL="0" lvl="0" indent="0" algn="l" defTabSz="488950">
            <a:lnSpc>
              <a:spcPct val="90000"/>
            </a:lnSpc>
            <a:spcBef>
              <a:spcPct val="0"/>
            </a:spcBef>
            <a:spcAft>
              <a:spcPct val="35000"/>
            </a:spcAft>
            <a:buNone/>
          </a:pPr>
          <a:r>
            <a:rPr lang="en-US" sz="1100" kern="1200" baseline="0" dirty="0"/>
            <a:t>The project is human subjects research that is minimal risk and fits one of the 9 Expedited categories in the regulations. For most categories, the determination is made by IRB staff on behalf of the HUA IRB, acting in their capacity as Alternate IRB members. See </a:t>
          </a:r>
          <a:r>
            <a:rPr lang="en-US" sz="1100" b="1" kern="1200" baseline="0" dirty="0">
              <a:solidFill>
                <a:schemeClr val="accent1">
                  <a:lumMod val="60000"/>
                  <a:lumOff val="40000"/>
                </a:schemeClr>
              </a:solidFill>
            </a:rPr>
            <a:t>HRP-313</a:t>
          </a:r>
          <a:r>
            <a:rPr lang="en-US" sz="1100" b="1" kern="1200" baseline="0" dirty="0"/>
            <a:t> </a:t>
          </a:r>
          <a:r>
            <a:rPr lang="en-US" sz="1100" kern="1200" baseline="0" dirty="0"/>
            <a:t>WORKSHEET Expedited Review</a:t>
          </a:r>
          <a:endParaRPr lang="en-US" sz="1100" kern="1200" dirty="0"/>
        </a:p>
      </dsp:txBody>
      <dsp:txXfrm>
        <a:off x="1920875" y="1686084"/>
        <a:ext cx="7683500" cy="794599"/>
      </dsp:txXfrm>
    </dsp:sp>
    <dsp:sp modelId="{AA431C36-B48E-4AF2-B3D8-F66ADCA8D46D}">
      <dsp:nvSpPr>
        <dsp:cNvPr id="0" name=""/>
        <dsp:cNvSpPr/>
      </dsp:nvSpPr>
      <dsp:spPr>
        <a:xfrm>
          <a:off x="0" y="1686084"/>
          <a:ext cx="1920875" cy="794599"/>
        </a:xfrm>
        <a:prstGeom prst="rect">
          <a:avLst/>
        </a:prstGeom>
        <a:gradFill rotWithShape="0">
          <a:gsLst>
            <a:gs pos="0">
              <a:schemeClr val="accent5">
                <a:hueOff val="-1123087"/>
                <a:satOff val="-5296"/>
                <a:lumOff val="1307"/>
                <a:alphaOff val="0"/>
                <a:tint val="98000"/>
                <a:satMod val="110000"/>
                <a:lumMod val="104000"/>
              </a:schemeClr>
            </a:gs>
            <a:gs pos="69000">
              <a:schemeClr val="accent5">
                <a:hueOff val="-1123087"/>
                <a:satOff val="-5296"/>
                <a:lumOff val="1307"/>
                <a:alphaOff val="0"/>
                <a:shade val="88000"/>
                <a:satMod val="130000"/>
                <a:lumMod val="92000"/>
              </a:schemeClr>
            </a:gs>
            <a:gs pos="100000">
              <a:schemeClr val="accent5">
                <a:hueOff val="-1123087"/>
                <a:satOff val="-5296"/>
                <a:lumOff val="1307"/>
                <a:alphaOff val="0"/>
                <a:shade val="78000"/>
                <a:satMod val="130000"/>
                <a:lumMod val="92000"/>
              </a:schemeClr>
            </a:gs>
          </a:gsLst>
          <a:lin ang="5400000" scaled="0"/>
        </a:gradFill>
        <a:ln w="9525" cap="flat" cmpd="sng" algn="ctr">
          <a:solidFill>
            <a:schemeClr val="accent5">
              <a:hueOff val="-1123087"/>
              <a:satOff val="-5296"/>
              <a:lumOff val="1307"/>
              <a:alphaOff val="0"/>
            </a:schemeClr>
          </a:solidFill>
          <a:prstDash val="solid"/>
        </a:ln>
        <a:effectLst/>
      </dsp:spPr>
      <dsp:style>
        <a:lnRef idx="1">
          <a:scrgbClr r="0" g="0" b="0"/>
        </a:lnRef>
        <a:fillRef idx="3">
          <a:scrgbClr r="0" g="0" b="0"/>
        </a:fillRef>
        <a:effectRef idx="2">
          <a:scrgbClr r="0" g="0" b="0"/>
        </a:effectRef>
        <a:fontRef idx="minor">
          <a:schemeClr val="lt1"/>
        </a:fontRef>
      </dsp:style>
      <dsp:txBody>
        <a:bodyPr spcFirstLastPara="0" vert="horz" wrap="square" lIns="101646" tIns="78489" rIns="101646" bIns="78489" numCol="1" spcCol="1270" anchor="ctr" anchorCtr="0">
          <a:noAutofit/>
        </a:bodyPr>
        <a:lstStyle/>
        <a:p>
          <a:pPr marL="0" lvl="0" indent="0" algn="ctr" defTabSz="622300">
            <a:lnSpc>
              <a:spcPct val="90000"/>
            </a:lnSpc>
            <a:spcBef>
              <a:spcPct val="0"/>
            </a:spcBef>
            <a:spcAft>
              <a:spcPct val="35000"/>
            </a:spcAft>
            <a:buNone/>
          </a:pPr>
          <a:r>
            <a:rPr lang="en-US" sz="1400" kern="1200"/>
            <a:t>Expedited Approval</a:t>
          </a:r>
        </a:p>
      </dsp:txBody>
      <dsp:txXfrm>
        <a:off x="0" y="1686084"/>
        <a:ext cx="1920875" cy="794599"/>
      </dsp:txXfrm>
    </dsp:sp>
    <dsp:sp modelId="{2F034086-4194-449D-9AC6-2714E4DB904C}">
      <dsp:nvSpPr>
        <dsp:cNvPr id="0" name=""/>
        <dsp:cNvSpPr/>
      </dsp:nvSpPr>
      <dsp:spPr>
        <a:xfrm>
          <a:off x="1920875" y="2528360"/>
          <a:ext cx="7683500" cy="794599"/>
        </a:xfrm>
        <a:prstGeom prst="rect">
          <a:avLst/>
        </a:prstGeom>
        <a:solidFill>
          <a:schemeClr val="accent5">
            <a:tint val="40000"/>
            <a:alpha val="90000"/>
            <a:hueOff val="-1775408"/>
            <a:satOff val="-5040"/>
            <a:lumOff val="151"/>
            <a:alphaOff val="0"/>
          </a:schemeClr>
        </a:solidFill>
        <a:ln w="9525" cap="flat" cmpd="sng" algn="ctr">
          <a:solidFill>
            <a:schemeClr val="accent5">
              <a:tint val="40000"/>
              <a:alpha val="90000"/>
              <a:hueOff val="-1775408"/>
              <a:satOff val="-5040"/>
              <a:lumOff val="151"/>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49081" tIns="201828" rIns="149081" bIns="201828" numCol="1" spcCol="1270" anchor="ctr" anchorCtr="0">
          <a:noAutofit/>
        </a:bodyPr>
        <a:lstStyle/>
        <a:p>
          <a:pPr marL="0" lvl="0" indent="0" algn="l" defTabSz="488950">
            <a:lnSpc>
              <a:spcPct val="90000"/>
            </a:lnSpc>
            <a:spcBef>
              <a:spcPct val="0"/>
            </a:spcBef>
            <a:spcAft>
              <a:spcPct val="35000"/>
            </a:spcAft>
            <a:buNone/>
          </a:pPr>
          <a:r>
            <a:rPr lang="en-US" sz="1100" kern="1200" baseline="0"/>
            <a:t>Research that may be more than minimal risk, does not fit in one of the regulatory categories, or for any reason the IRB staff believe it must be reviewed by the Convened IRB.</a:t>
          </a:r>
          <a:endParaRPr lang="en-US" sz="1100" kern="1200"/>
        </a:p>
      </dsp:txBody>
      <dsp:txXfrm>
        <a:off x="1920875" y="2528360"/>
        <a:ext cx="7683500" cy="794599"/>
      </dsp:txXfrm>
    </dsp:sp>
    <dsp:sp modelId="{D1E7DE2E-1A78-411D-884A-37A2D3D0B514}">
      <dsp:nvSpPr>
        <dsp:cNvPr id="0" name=""/>
        <dsp:cNvSpPr/>
      </dsp:nvSpPr>
      <dsp:spPr>
        <a:xfrm>
          <a:off x="0" y="2528360"/>
          <a:ext cx="1920875" cy="794599"/>
        </a:xfrm>
        <a:prstGeom prst="rect">
          <a:avLst/>
        </a:prstGeom>
        <a:gradFill rotWithShape="0">
          <a:gsLst>
            <a:gs pos="0">
              <a:schemeClr val="accent5">
                <a:hueOff val="-1684631"/>
                <a:satOff val="-7944"/>
                <a:lumOff val="1960"/>
                <a:alphaOff val="0"/>
                <a:tint val="98000"/>
                <a:satMod val="110000"/>
                <a:lumMod val="104000"/>
              </a:schemeClr>
            </a:gs>
            <a:gs pos="69000">
              <a:schemeClr val="accent5">
                <a:hueOff val="-1684631"/>
                <a:satOff val="-7944"/>
                <a:lumOff val="1960"/>
                <a:alphaOff val="0"/>
                <a:shade val="88000"/>
                <a:satMod val="130000"/>
                <a:lumMod val="92000"/>
              </a:schemeClr>
            </a:gs>
            <a:gs pos="100000">
              <a:schemeClr val="accent5">
                <a:hueOff val="-1684631"/>
                <a:satOff val="-7944"/>
                <a:lumOff val="1960"/>
                <a:alphaOff val="0"/>
                <a:shade val="78000"/>
                <a:satMod val="130000"/>
                <a:lumMod val="92000"/>
              </a:schemeClr>
            </a:gs>
          </a:gsLst>
          <a:lin ang="5400000" scaled="0"/>
        </a:gradFill>
        <a:ln w="9525" cap="flat" cmpd="sng" algn="ctr">
          <a:solidFill>
            <a:schemeClr val="accent5">
              <a:hueOff val="-1684631"/>
              <a:satOff val="-7944"/>
              <a:lumOff val="1960"/>
              <a:alphaOff val="0"/>
            </a:schemeClr>
          </a:solidFill>
          <a:prstDash val="solid"/>
        </a:ln>
        <a:effectLst/>
      </dsp:spPr>
      <dsp:style>
        <a:lnRef idx="1">
          <a:scrgbClr r="0" g="0" b="0"/>
        </a:lnRef>
        <a:fillRef idx="3">
          <a:scrgbClr r="0" g="0" b="0"/>
        </a:fillRef>
        <a:effectRef idx="2">
          <a:scrgbClr r="0" g="0" b="0"/>
        </a:effectRef>
        <a:fontRef idx="minor">
          <a:schemeClr val="lt1"/>
        </a:fontRef>
      </dsp:style>
      <dsp:txBody>
        <a:bodyPr spcFirstLastPara="0" vert="horz" wrap="square" lIns="101646" tIns="78489" rIns="101646" bIns="78489" numCol="1" spcCol="1270" anchor="ctr" anchorCtr="0">
          <a:noAutofit/>
        </a:bodyPr>
        <a:lstStyle/>
        <a:p>
          <a:pPr marL="0" lvl="0" indent="0" algn="ctr" defTabSz="622300">
            <a:lnSpc>
              <a:spcPct val="90000"/>
            </a:lnSpc>
            <a:spcBef>
              <a:spcPct val="0"/>
            </a:spcBef>
            <a:spcAft>
              <a:spcPct val="35000"/>
            </a:spcAft>
            <a:buNone/>
          </a:pPr>
          <a:r>
            <a:rPr lang="en-US" sz="1400" kern="1200"/>
            <a:t>Convened IRB/Full Board Review</a:t>
          </a:r>
        </a:p>
      </dsp:txBody>
      <dsp:txXfrm>
        <a:off x="0" y="2528360"/>
        <a:ext cx="1920875" cy="794599"/>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6/7/layout/VerticalSolidActionList">
  <dgm:title val="Vertical Solid Action List"/>
  <dgm:desc val="Use to show non-sequential or grouped lists of information. Works well with large amounts of text. All text has the same level of emphasis, and direction is not implied."/>
  <dgm:catLst>
    <dgm:cat type="list"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2"/>
          <dgm:constr type="w" for="ch" forName="descendantText" refType="w" fact="0.8"/>
          <dgm:constr type="h" for="ch" forName="parentText" refType="h"/>
          <dgm:constr type="h" for="ch" forName="descendantText" refType="h" refFor="ch" refForName="parentText"/>
        </dgm:constrLst>
        <dgm:ruleLst/>
        <dgm:layoutNode name="parentText" styleLbl="alignNode1">
          <dgm:varLst>
            <dgm:chMax val="1"/>
            <dgm:bulletEnabled/>
          </dgm:varLst>
          <dgm:alg type="tx"/>
          <dgm:shape xmlns:r="http://schemas.openxmlformats.org/officeDocument/2006/relationships" type="rect" r:blip="" zOrderOff="3">
            <dgm:adjLst/>
          </dgm:shape>
          <dgm:presOf axis="self" ptType="node"/>
          <dgm:constrLst>
            <dgm:constr type="tMarg" refType="h" fact="0.28"/>
            <dgm:constr type="bMarg" refType="h" fact="0.28"/>
            <dgm:constr type="lMarg" refType="w" fact="0.15"/>
            <dgm:constr type="rMarg" refType="w" fact="0.15"/>
          </dgm:constrLst>
          <dgm:ruleLst>
            <dgm:rule type="primFontSz" val="15" fact="NaN" max="NaN"/>
          </dgm:ruleLst>
        </dgm:layoutNode>
        <dgm:layoutNode name="descendantText" styleLbl="alignAccFollowNode1">
          <dgm:varLst>
            <dgm:bulletEnabled/>
          </dgm:varLst>
          <dgm:alg type="tx">
            <dgm:param type="stBulletLvl" val="0"/>
            <dgm:param type="parTxLTRAlign" val="l"/>
            <dgm:param type="shpTxLTRAlignCh" val="l"/>
            <dgm:param type="parTxRTLAlign" val="r"/>
            <dgm:param type="shpTxRTLAlignCh" val="r"/>
          </dgm:alg>
          <dgm:choose name="Name10">
            <dgm:if name="Name11" func="var" arg="dir" op="equ" val="norm">
              <dgm:shape xmlns:r="http://schemas.openxmlformats.org/officeDocument/2006/relationships" type="rect" r:blip="">
                <dgm:adjLst/>
              </dgm:shape>
            </dgm:if>
            <dgm:else name="Name12">
              <dgm:shape xmlns:r="http://schemas.openxmlformats.org/officeDocument/2006/relationships" type="rect" r:blip="">
                <dgm:adjLst/>
              </dgm:shape>
            </dgm:else>
          </dgm:choose>
          <dgm:presOf axis="des" ptType="node"/>
          <dgm:constrLst>
            <dgm:constr type="primFontSz" val="24"/>
            <dgm:constr type="lMarg" refType="w" fact="0.055"/>
            <dgm:constr type="rMarg" refType="w" fact="0.055"/>
            <dgm:constr type="tMarg" refType="h" fact="0.72"/>
            <dgm:constr type="bMarg" refType="h" fact="0.72"/>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35A927-ECA0-4366-A67E-C1E36C62256A}" type="datetimeFigureOut">
              <a:rPr lang="en-US" smtClean="0"/>
              <a:t>7/12/2023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9581ED0-EA89-412C-A502-7A54A60EEB25}" type="slidenum">
              <a:rPr lang="en-US" smtClean="0"/>
              <a:t>‹#›</a:t>
            </a:fld>
            <a:endParaRPr lang="en-US"/>
          </a:p>
        </p:txBody>
      </p:sp>
    </p:spTree>
    <p:extLst>
      <p:ext uri="{BB962C8B-B14F-4D97-AF65-F5344CB8AC3E}">
        <p14:creationId xmlns:p14="http://schemas.microsoft.com/office/powerpoint/2010/main" val="27075257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3212EC1-ED87-46C5-90B0-CB33E1A41BD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857292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3212EC1-ED87-46C5-90B0-CB33E1A41BD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795642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3212EC1-ED87-46C5-90B0-CB33E1A41BD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845376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a:t>
            </a:r>
            <a:endParaRPr lang="en-US" sz="2100" dirty="0"/>
          </a:p>
        </p:txBody>
      </p:sp>
      <p:sp>
        <p:nvSpPr>
          <p:cNvPr id="4" name="Footer Placeholder 3"/>
          <p:cNvSpPr>
            <a:spLocks noGrp="1"/>
          </p:cNvSpPr>
          <p:nvPr>
            <p:ph type="ftr" sz="quarter"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CUHS Feb2017; Not for distribution</a:t>
            </a:r>
          </a:p>
        </p:txBody>
      </p:sp>
      <p:sp>
        <p:nvSpPr>
          <p:cNvPr id="5" name="Slide Number Placeholder 4"/>
          <p:cNvSpPr>
            <a:spLocks noGrp="1"/>
          </p:cNvSpPr>
          <p:nvPr>
            <p:ph type="sldNum" sz="quarter" idx="11"/>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8FCC60C-2C47-448D-8511-20D574D9A1C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952075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a:t>
            </a:r>
            <a:endParaRPr lang="en-US" sz="2100" dirty="0"/>
          </a:p>
        </p:txBody>
      </p:sp>
      <p:sp>
        <p:nvSpPr>
          <p:cNvPr id="4" name="Footer Placeholder 3"/>
          <p:cNvSpPr>
            <a:spLocks noGrp="1"/>
          </p:cNvSpPr>
          <p:nvPr>
            <p:ph type="ftr" sz="quarter"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CUHS Feb2017; Not for distribution</a:t>
            </a:r>
          </a:p>
        </p:txBody>
      </p:sp>
      <p:sp>
        <p:nvSpPr>
          <p:cNvPr id="5" name="Slide Number Placeholder 4"/>
          <p:cNvSpPr>
            <a:spLocks noGrp="1"/>
          </p:cNvSpPr>
          <p:nvPr>
            <p:ph type="sldNum" sz="quarter" idx="11"/>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8FCC60C-2C47-448D-8511-20D574D9A1C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144309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7/12/2023</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smtClean="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2773744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7/12/2023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0738548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7/12/2023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9771807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EE893C-8DF9-EE4F-BDDE-B3AFCCBFD9CF}" type="datetime1">
              <a:rPr lang="en-US" smtClean="0"/>
              <a:t>7/12/2023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4BBFC6-1308-894D-8266-3C4CB105F641}" type="slidenum">
              <a:rPr lang="en-US" smtClean="0"/>
              <a:t>‹#›</a:t>
            </a:fld>
            <a:endParaRPr lang="en-US"/>
          </a:p>
        </p:txBody>
      </p:sp>
    </p:spTree>
    <p:extLst>
      <p:ext uri="{BB962C8B-B14F-4D97-AF65-F5344CB8AC3E}">
        <p14:creationId xmlns:p14="http://schemas.microsoft.com/office/powerpoint/2010/main" val="42700565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EE893C-8DF9-EE4F-BDDE-B3AFCCBFD9CF}" type="datetime1">
              <a:rPr lang="en-US" smtClean="0"/>
              <a:t>7/12/2023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4BBFC6-1308-894D-8266-3C4CB105F641}" type="slidenum">
              <a:rPr lang="en-US" smtClean="0"/>
              <a:t>‹#›</a:t>
            </a:fld>
            <a:endParaRPr lang="en-US"/>
          </a:p>
        </p:txBody>
      </p:sp>
    </p:spTree>
    <p:extLst>
      <p:ext uri="{BB962C8B-B14F-4D97-AF65-F5344CB8AC3E}">
        <p14:creationId xmlns:p14="http://schemas.microsoft.com/office/powerpoint/2010/main" val="8873469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4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EE893C-8DF9-EE4F-BDDE-B3AFCCBFD9CF}" type="datetime1">
              <a:rPr lang="en-US" smtClean="0"/>
              <a:t>7/12/2023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4BBFC6-1308-894D-8266-3C4CB105F641}" type="slidenum">
              <a:rPr lang="en-US" smtClean="0"/>
              <a:t>‹#›</a:t>
            </a:fld>
            <a:endParaRPr lang="en-US"/>
          </a:p>
        </p:txBody>
      </p:sp>
    </p:spTree>
    <p:extLst>
      <p:ext uri="{BB962C8B-B14F-4D97-AF65-F5344CB8AC3E}">
        <p14:creationId xmlns:p14="http://schemas.microsoft.com/office/powerpoint/2010/main" val="31311595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5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EE893C-8DF9-EE4F-BDDE-B3AFCCBFD9CF}" type="datetime1">
              <a:rPr lang="en-US" smtClean="0"/>
              <a:t>7/12/2023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4BBFC6-1308-894D-8266-3C4CB105F641}" type="slidenum">
              <a:rPr lang="en-US" smtClean="0"/>
              <a:t>‹#›</a:t>
            </a:fld>
            <a:endParaRPr lang="en-US"/>
          </a:p>
        </p:txBody>
      </p:sp>
    </p:spTree>
    <p:extLst>
      <p:ext uri="{BB962C8B-B14F-4D97-AF65-F5344CB8AC3E}">
        <p14:creationId xmlns:p14="http://schemas.microsoft.com/office/powerpoint/2010/main" val="35816132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8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EE893C-8DF9-EE4F-BDDE-B3AFCCBFD9CF}" type="datetime1">
              <a:rPr lang="en-US" smtClean="0"/>
              <a:t>7/12/2023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4BBFC6-1308-894D-8266-3C4CB105F641}" type="slidenum">
              <a:rPr lang="en-US" smtClean="0"/>
              <a:t>‹#›</a:t>
            </a:fld>
            <a:endParaRPr lang="en-US"/>
          </a:p>
        </p:txBody>
      </p:sp>
    </p:spTree>
    <p:extLst>
      <p:ext uri="{BB962C8B-B14F-4D97-AF65-F5344CB8AC3E}">
        <p14:creationId xmlns:p14="http://schemas.microsoft.com/office/powerpoint/2010/main" val="21892391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9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EE893C-8DF9-EE4F-BDDE-B3AFCCBFD9CF}" type="datetime1">
              <a:rPr lang="en-US" smtClean="0"/>
              <a:t>7/12/2023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4BBFC6-1308-894D-8266-3C4CB105F641}" type="slidenum">
              <a:rPr lang="en-US" smtClean="0"/>
              <a:t>‹#›</a:t>
            </a:fld>
            <a:endParaRPr lang="en-US"/>
          </a:p>
        </p:txBody>
      </p:sp>
    </p:spTree>
    <p:extLst>
      <p:ext uri="{BB962C8B-B14F-4D97-AF65-F5344CB8AC3E}">
        <p14:creationId xmlns:p14="http://schemas.microsoft.com/office/powerpoint/2010/main" val="32811114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3 Picture Column">
    <p:spTree>
      <p:nvGrpSpPr>
        <p:cNvPr id="1" name=""/>
        <p:cNvGrpSpPr/>
        <p:nvPr/>
      </p:nvGrpSpPr>
      <p:grpSpPr>
        <a:xfrm>
          <a:off x="0" y="0"/>
          <a:ext cx="0" cy="0"/>
          <a:chOff x="0" y="0"/>
          <a:chExt cx="0" cy="0"/>
        </a:xfrm>
      </p:grpSpPr>
      <p:pic>
        <p:nvPicPr>
          <p:cNvPr id="2" name="Picture 1"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962" y="1818214"/>
            <a:ext cx="3339972" cy="1847851"/>
          </a:xfrm>
          <a:prstGeom prst="rect">
            <a:avLst/>
          </a:prstGeom>
        </p:spPr>
      </p:pic>
      <p:pic>
        <p:nvPicPr>
          <p:cNvPr id="36" name="Picture 35"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3800" y="1818214"/>
            <a:ext cx="3339972" cy="1847851"/>
          </a:xfrm>
          <a:prstGeom prst="rect">
            <a:avLst/>
          </a:prstGeom>
        </p:spPr>
      </p:pic>
      <p:pic>
        <p:nvPicPr>
          <p:cNvPr id="37" name="Picture 36"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6051" y="1818214"/>
            <a:ext cx="3339972" cy="1847851"/>
          </a:xfrm>
          <a:prstGeom prst="rect">
            <a:avLst/>
          </a:prstGeom>
        </p:spPr>
      </p:pic>
      <p:sp>
        <p:nvSpPr>
          <p:cNvPr id="30" name="Title 1"/>
          <p:cNvSpPr>
            <a:spLocks noGrp="1"/>
          </p:cNvSpPr>
          <p:nvPr>
            <p:ph type="title"/>
          </p:nvPr>
        </p:nvSpPr>
        <p:spPr>
          <a:xfrm>
            <a:off x="913794" y="609600"/>
            <a:ext cx="10353763" cy="97045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95"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018102" y="1938918"/>
            <a:ext cx="3092368"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95" y="4480368"/>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88"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45743" y="1939094"/>
            <a:ext cx="3092368"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435" y="4480367"/>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66697"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75698" y="1934432"/>
            <a:ext cx="3092368"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66572" y="4480365"/>
            <a:ext cx="3300984" cy="131083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2BFB5F9-F673-4B2E-A903-44E121894D52}" type="datetimeFigureOut">
              <a:rPr kumimoji="0" lang="en-US" sz="1000" b="0" i="0" u="none" strike="noStrike" kern="1200" cap="none" spc="0" normalizeH="0" baseline="0" noProof="0" smtClean="0">
                <a:ln>
                  <a:noFill/>
                </a:ln>
                <a:solidFill>
                  <a:prstClr val="black">
                    <a:tint val="75000"/>
                  </a:prstClr>
                </a:solidFill>
                <a:effectLst/>
                <a:uLnTx/>
                <a:uFillTx/>
                <a:latin typeface="Gill Sans MT" panose="020B05020201040202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7/12/2023</a:t>
            </a:fld>
            <a:endParaRPr kumimoji="0" lang="en-US" sz="1000" b="0" i="0" u="none" strike="noStrike" kern="1200" cap="none" spc="0" normalizeH="0" baseline="0" noProof="0">
              <a:ln>
                <a:noFill/>
              </a:ln>
              <a:solidFill>
                <a:prstClr val="black">
                  <a:tint val="75000"/>
                </a:prstClr>
              </a:solidFill>
              <a:effectLst/>
              <a:uLnTx/>
              <a:uFillTx/>
              <a:latin typeface="Gill Sans MT" panose="020B0502020104020203"/>
              <a:ea typeface="+mn-ea"/>
              <a:cs typeface="+mn-cs"/>
            </a:endParaRPr>
          </a:p>
        </p:txBody>
      </p:sp>
      <p:sp>
        <p:nvSpPr>
          <p:cNvPr id="4" name="Footer Placeholder 3"/>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tint val="75000"/>
                </a:prstClr>
              </a:solidFill>
              <a:effectLst/>
              <a:uLnTx/>
              <a:uFillTx/>
              <a:latin typeface="Gill Sans MT" panose="020B0502020104020203"/>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7905FD-DC06-4CA1-95EB-3E402A11F5F4}" type="slidenum">
              <a:rPr kumimoji="0" lang="en-US" sz="2800" b="0" i="0" u="none" strike="noStrike" kern="1200" cap="none" spc="0" normalizeH="0" baseline="0" noProof="0" smtClean="0">
                <a:ln>
                  <a:noFill/>
                </a:ln>
                <a:solidFill>
                  <a:srgbClr val="B71E42"/>
                </a:solidFill>
                <a:effectLst/>
                <a:uLnTx/>
                <a:uFillTx/>
                <a:latin typeface="Gill Sans MT" panose="020B05020201040202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a:ln>
                <a:noFill/>
              </a:ln>
              <a:solidFill>
                <a:srgbClr val="B71E42"/>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23446676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7/12/2023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40975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t>7/12/2023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0895665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7/12/2023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3723130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7/12/2023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1499473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7/12/2023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6302713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7/12/2023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7220391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7/12/2023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1837240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smtClean="0"/>
              <a:pPr/>
              <a:t>7/12/2023</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821872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smtClean="0"/>
              <a:pPr/>
              <a:t>7/12/2023</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smtClean="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066605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icsa.org.uk/knowledge/governance-and-compliance/news-digest/february-2015-fca-to-investigate-competition-in-investment-and-corporate-banking" TargetMode="External"/><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professionalacademy.com/blogs-and-advice/communicating-with-customers-its-the-way-you-tell-em" TargetMode="External"/><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jpg"/><Relationship Id="rId7" Type="http://schemas.openxmlformats.org/officeDocument/2006/relationships/diagramColors" Target="../diagrams/colors2.xm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diagramQuickStyle" Target="../diagrams/quickStyle2.xml"/><Relationship Id="rId5" Type="http://schemas.openxmlformats.org/officeDocument/2006/relationships/diagramLayout" Target="../diagrams/layout2.xml"/><Relationship Id="rId10" Type="http://schemas.openxmlformats.org/officeDocument/2006/relationships/image" Target="../media/image7.svg"/><Relationship Id="rId4" Type="http://schemas.openxmlformats.org/officeDocument/2006/relationships/diagramData" Target="../diagrams/data2.xml"/><Relationship Id="rId9"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hyperlink" Target="http://www.progressive-charlestown.com/2015/07/who-cares-about-privacy.html"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1.jpg"/><Relationship Id="rId1" Type="http://schemas.openxmlformats.org/officeDocument/2006/relationships/slideLayout" Target="../slideLayouts/slideLayout4.xml"/><Relationship Id="rId4" Type="http://schemas.openxmlformats.org/officeDocument/2006/relationships/hyperlink" Target="https://www.digitaltrends.com/cool-tech/data-civilizer/" TargetMode="External"/></Relationships>
</file>

<file path=ppt/slides/_rels/slide16.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jpg"/><Relationship Id="rId7" Type="http://schemas.openxmlformats.org/officeDocument/2006/relationships/diagramColors" Target="../diagrams/colors3.xml"/><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diagramQuickStyle" Target="../diagrams/quickStyle3.xml"/><Relationship Id="rId5" Type="http://schemas.openxmlformats.org/officeDocument/2006/relationships/diagramLayout" Target="../diagrams/layout3.xml"/><Relationship Id="rId10" Type="http://schemas.openxmlformats.org/officeDocument/2006/relationships/image" Target="../media/image7.svg"/><Relationship Id="rId4" Type="http://schemas.openxmlformats.org/officeDocument/2006/relationships/diagramData" Target="../diagrams/data3.xml"/><Relationship Id="rId9" Type="http://schemas.openxmlformats.org/officeDocument/2006/relationships/image" Target="../media/image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1.jpg"/><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18.xml"/><Relationship Id="rId4" Type="http://schemas.openxmlformats.org/officeDocument/2006/relationships/image" Target="../media/image13.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hyperlink" Target="https://pmizimchapter.org/index.php/get-involved/volunteer" TargetMode="External"/><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12.xml"/><Relationship Id="rId5" Type="http://schemas.openxmlformats.org/officeDocument/2006/relationships/hyperlink" Target="https://pmizimchapter.org/index.php/get-involved/volunteer" TargetMode="Externa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8.xml"/><Relationship Id="rId4" Type="http://schemas.openxmlformats.org/officeDocument/2006/relationships/hyperlink" Target="https://pmizimchapter.org/index.php/get-involved/volunteer"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8.xml"/><Relationship Id="rId4" Type="http://schemas.openxmlformats.org/officeDocument/2006/relationships/hyperlink" Target="https://pmizimchapter.org/index.php/get-involved/volunteer"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8.xml"/><Relationship Id="rId4" Type="http://schemas.openxmlformats.org/officeDocument/2006/relationships/hyperlink" Target="https://pmizimchapter.org/index.php/get-involved/volunteer"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jpg"/><Relationship Id="rId7" Type="http://schemas.openxmlformats.org/officeDocument/2006/relationships/diagramColors" Target="../diagrams/colors1.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9.xml.rels><?xml version="1.0" encoding="UTF-8" standalone="yes"?>
<Relationships xmlns="http://schemas.openxmlformats.org/package/2006/relationships"><Relationship Id="rId3" Type="http://schemas.openxmlformats.org/officeDocument/2006/relationships/hyperlink" Target="https://www.icsa.org.uk/knowledge/governance-and-compliance/news-digest/february-2015-fca-to-investigate-competition-in-investment-and-corporate-banking" TargetMode="External"/><Relationship Id="rId2" Type="http://schemas.openxmlformats.org/officeDocument/2006/relationships/image" Target="../media/image4.png"/><Relationship Id="rId1" Type="http://schemas.openxmlformats.org/officeDocument/2006/relationships/slideLayout" Target="../slideLayouts/slideLayout5.xml"/><Relationship Id="rId5" Type="http://schemas.openxmlformats.org/officeDocument/2006/relationships/hyperlink" Target="https://www.professionalacademy.com/blogs-and-advice/communicating-with-customers-its-the-way-you-tell-em" TargetMode="Externa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4000"/>
                <a:satMod val="80000"/>
                <a:lumMod val="106000"/>
              </a:schemeClr>
            </a:gs>
            <a:gs pos="100000">
              <a:schemeClr val="bg1">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5F9E98A-4FF4-43D6-9C48-6DF0E7F2D2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10" name="Rectangle 9">
            <a:extLst>
              <a:ext uri="{FF2B5EF4-FFF2-40B4-BE49-F238E27FC236}">
                <a16:creationId xmlns:a16="http://schemas.microsoft.com/office/drawing/2014/main" id="{D207A636-DC99-4588-80C4-9E069B97C3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2" name="Title 1">
            <a:extLst>
              <a:ext uri="{FF2B5EF4-FFF2-40B4-BE49-F238E27FC236}">
                <a16:creationId xmlns:a16="http://schemas.microsoft.com/office/drawing/2014/main" id="{F92E0214-B7C2-4507-809B-6EECCE26D975}"/>
              </a:ext>
            </a:extLst>
          </p:cNvPr>
          <p:cNvSpPr>
            <a:spLocks noGrp="1"/>
          </p:cNvSpPr>
          <p:nvPr>
            <p:ph type="ctrTitle"/>
          </p:nvPr>
        </p:nvSpPr>
        <p:spPr>
          <a:xfrm>
            <a:off x="960933" y="960241"/>
            <a:ext cx="6849699" cy="4203872"/>
          </a:xfrm>
        </p:spPr>
        <p:txBody>
          <a:bodyPr anchor="ctr">
            <a:normAutofit/>
          </a:bodyPr>
          <a:lstStyle/>
          <a:p>
            <a:pPr algn="r"/>
            <a:r>
              <a:rPr lang="en-US" sz="5400" dirty="0"/>
              <a:t>HUA Human research protection program</a:t>
            </a:r>
          </a:p>
        </p:txBody>
      </p:sp>
      <p:sp>
        <p:nvSpPr>
          <p:cNvPr id="3" name="Subtitle 2">
            <a:extLst>
              <a:ext uri="{FF2B5EF4-FFF2-40B4-BE49-F238E27FC236}">
                <a16:creationId xmlns:a16="http://schemas.microsoft.com/office/drawing/2014/main" id="{94415A20-1E97-4EC2-B7B9-9A40984F46CC}"/>
              </a:ext>
            </a:extLst>
          </p:cNvPr>
          <p:cNvSpPr>
            <a:spLocks noGrp="1"/>
          </p:cNvSpPr>
          <p:nvPr>
            <p:ph type="subTitle" idx="1"/>
          </p:nvPr>
        </p:nvSpPr>
        <p:spPr>
          <a:xfrm>
            <a:off x="8453071" y="964028"/>
            <a:ext cx="2770873" cy="4196299"/>
          </a:xfrm>
        </p:spPr>
        <p:txBody>
          <a:bodyPr anchor="ctr">
            <a:normAutofit/>
          </a:bodyPr>
          <a:lstStyle/>
          <a:p>
            <a:endParaRPr lang="en-US" dirty="0"/>
          </a:p>
          <a:p>
            <a:endParaRPr lang="en-US" dirty="0"/>
          </a:p>
        </p:txBody>
      </p:sp>
      <p:cxnSp>
        <p:nvCxnSpPr>
          <p:cNvPr id="12" name="Straight Connector 11">
            <a:extLst>
              <a:ext uri="{FF2B5EF4-FFF2-40B4-BE49-F238E27FC236}">
                <a16:creationId xmlns:a16="http://schemas.microsoft.com/office/drawing/2014/main" id="{0F2BAA51-3181-4303-929A-FCD9C33F890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27685" y="1328764"/>
            <a:ext cx="0" cy="3466826"/>
          </a:xfrm>
          <a:prstGeom prst="line">
            <a:avLst/>
          </a:prstGeom>
          <a:ln w="317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D4ED6A5F-3B06-48C5-850F-8045C4DF69A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6" name="Straight Connector 15">
            <a:extLst>
              <a:ext uri="{FF2B5EF4-FFF2-40B4-BE49-F238E27FC236}">
                <a16:creationId xmlns:a16="http://schemas.microsoft.com/office/drawing/2014/main" id="{C9A60B9D-8DAC-4DA9-88DE-9911621A2B9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57353102"/>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6870151-9189-4C3A-8379-EF3D95827A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4" name="Content Placeholder 11">
            <a:extLst>
              <a:ext uri="{FF2B5EF4-FFF2-40B4-BE49-F238E27FC236}">
                <a16:creationId xmlns:a16="http://schemas.microsoft.com/office/drawing/2014/main" id="{41633581-2A4B-4E47-95F3-90DA1CC0D962}"/>
              </a:ext>
              <a:ext uri="{C183D7F6-B498-43B3-948B-1728B52AA6E4}">
                <adec:decorative xmlns:adec="http://schemas.microsoft.com/office/drawing/2017/decorative" val="1"/>
              </a:ext>
            </a:extLst>
          </p:cNvPr>
          <p:cNvPicPr>
            <a:picLocks noChangeAspect="1"/>
          </p:cNvPicPr>
          <p:nvPr/>
        </p:nvPicPr>
        <p:blipFill rotWithShape="1">
          <a:blip r:embed="rId2">
            <a:alphaModFix amt="50000"/>
            <a:extLst>
              <a:ext uri="{837473B0-CC2E-450A-ABE3-18F120FF3D39}">
                <a1611:picAttrSrcUrl xmlns:a1611="http://schemas.microsoft.com/office/drawing/2016/11/main" r:id="rId3"/>
              </a:ext>
            </a:extLst>
          </a:blip>
          <a:srcRect r="13981"/>
          <a:stretch/>
        </p:blipFill>
        <p:spPr>
          <a:xfrm>
            <a:off x="305" y="10"/>
            <a:ext cx="12191695" cy="6857990"/>
          </a:xfrm>
          <a:prstGeom prst="rect">
            <a:avLst/>
          </a:prstGeom>
          <a:ln w="88900" cap="sq" cmpd="thickThin">
            <a:solidFill>
              <a:srgbClr val="000000"/>
            </a:solidFill>
            <a:prstDash val="solid"/>
            <a:miter lim="800000"/>
          </a:ln>
          <a:effectLst>
            <a:innerShdw blurRad="76200">
              <a:srgbClr val="000000"/>
            </a:innerShdw>
          </a:effectLst>
        </p:spPr>
      </p:pic>
      <p:sp>
        <p:nvSpPr>
          <p:cNvPr id="11" name="Slide Number Placeholder 7">
            <a:extLst>
              <a:ext uri="{FF2B5EF4-FFF2-40B4-BE49-F238E27FC236}">
                <a16:creationId xmlns:a16="http://schemas.microsoft.com/office/drawing/2014/main" id="{123EA69C-102A-4DD0-9547-05DCD271D159}"/>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12301" y="443732"/>
            <a:ext cx="811019" cy="503578"/>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B71E42"/>
              </a:solidFill>
              <a:effectLst/>
              <a:uLnTx/>
              <a:uFillTx/>
              <a:latin typeface="Gill Sans MT" panose="020B0502020104020203"/>
              <a:ea typeface="+mn-ea"/>
              <a:cs typeface="+mn-cs"/>
            </a:endParaRPr>
          </a:p>
        </p:txBody>
      </p:sp>
      <p:sp>
        <p:nvSpPr>
          <p:cNvPr id="13" name="Footer Placeholder 6">
            <a:extLst>
              <a:ext uri="{FF2B5EF4-FFF2-40B4-BE49-F238E27FC236}">
                <a16:creationId xmlns:a16="http://schemas.microsoft.com/office/drawing/2014/main" id="{6A862265-5CA3-4C40-8582-7534C3B03C2A}"/>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76636" y="540921"/>
            <a:ext cx="4973915" cy="309201"/>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15" name="Rectangle 14">
            <a:extLst>
              <a:ext uri="{FF2B5EF4-FFF2-40B4-BE49-F238E27FC236}">
                <a16:creationId xmlns:a16="http://schemas.microsoft.com/office/drawing/2014/main" id="{600EF80B-0391-4082-9AF5-F15B091B4C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93800"/>
            <a:ext cx="12192000" cy="5664199"/>
          </a:xfrm>
          <a:prstGeom prst="rect">
            <a:avLst/>
          </a:prstGeom>
          <a:gradFill flip="none" rotWithShape="1">
            <a:gsLst>
              <a:gs pos="0">
                <a:schemeClr val="bg2">
                  <a:lumMod val="87000"/>
                  <a:alpha val="4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2" name="Title 1">
            <a:extLst>
              <a:ext uri="{FF2B5EF4-FFF2-40B4-BE49-F238E27FC236}">
                <a16:creationId xmlns:a16="http://schemas.microsoft.com/office/drawing/2014/main" id="{8B4BE0F4-7E13-4137-8274-D2AECBBAA1D4}"/>
              </a:ext>
            </a:extLst>
          </p:cNvPr>
          <p:cNvSpPr>
            <a:spLocks noGrp="1"/>
          </p:cNvSpPr>
          <p:nvPr>
            <p:ph type="title"/>
          </p:nvPr>
        </p:nvSpPr>
        <p:spPr>
          <a:xfrm>
            <a:off x="1130271" y="1193800"/>
            <a:ext cx="3193050" cy="4699000"/>
          </a:xfrm>
        </p:spPr>
        <p:txBody>
          <a:bodyPr anchor="ctr">
            <a:normAutofit/>
          </a:bodyPr>
          <a:lstStyle/>
          <a:p>
            <a:pPr algn="r"/>
            <a:br>
              <a:rPr lang="en-US" dirty="0"/>
            </a:br>
            <a:r>
              <a:rPr lang="en-US" sz="4000" dirty="0"/>
              <a:t>What requires IRB review?</a:t>
            </a:r>
            <a:endParaRPr lang="en-US" dirty="0"/>
          </a:p>
        </p:txBody>
      </p:sp>
      <p:cxnSp>
        <p:nvCxnSpPr>
          <p:cNvPr id="17" name="Straight Connector 16">
            <a:extLst>
              <a:ext uri="{FF2B5EF4-FFF2-40B4-BE49-F238E27FC236}">
                <a16:creationId xmlns:a16="http://schemas.microsoft.com/office/drawing/2014/main" id="{D33AC32D-5F44-45F7-A0BD-7C11A86BED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600200"/>
            <a:ext cx="0" cy="3657600"/>
          </a:xfrm>
          <a:prstGeom prst="line">
            <a:avLst/>
          </a:prstGeom>
          <a:ln w="31750">
            <a:solidFill>
              <a:schemeClr val="tx1">
                <a:alpha val="8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DC0CB733-7190-43ED-BF83-A1005405FB11}"/>
              </a:ext>
            </a:extLst>
          </p:cNvPr>
          <p:cNvSpPr>
            <a:spLocks noGrp="1"/>
          </p:cNvSpPr>
          <p:nvPr>
            <p:ph idx="1"/>
          </p:nvPr>
        </p:nvSpPr>
        <p:spPr>
          <a:xfrm>
            <a:off x="4976636" y="1193800"/>
            <a:ext cx="6247304" cy="4699000"/>
          </a:xfrm>
        </p:spPr>
        <p:txBody>
          <a:bodyPr anchor="ctr">
            <a:normAutofit fontScale="92500"/>
          </a:bodyPr>
          <a:lstStyle/>
          <a:p>
            <a:pPr marL="274320" lvl="1" indent="0">
              <a:buNone/>
            </a:pPr>
            <a:r>
              <a:rPr lang="en-US" sz="3600" dirty="0"/>
              <a:t>A systematic investigation involves:</a:t>
            </a:r>
          </a:p>
          <a:p>
            <a:pPr lvl="2"/>
            <a:r>
              <a:rPr lang="en-US" sz="3200" dirty="0"/>
              <a:t>Methodical procedure and plan</a:t>
            </a:r>
          </a:p>
          <a:p>
            <a:pPr lvl="2"/>
            <a:r>
              <a:rPr lang="en-US" sz="3200" dirty="0"/>
              <a:t>Theoretically grounded</a:t>
            </a:r>
          </a:p>
          <a:p>
            <a:pPr lvl="2"/>
            <a:r>
              <a:rPr lang="en-US" sz="3200" dirty="0"/>
              <a:t>Well-defined research question</a:t>
            </a:r>
          </a:p>
          <a:p>
            <a:pPr lvl="2"/>
            <a:r>
              <a:rPr lang="en-US" sz="3200" dirty="0"/>
              <a:t>Informed by empirical findings </a:t>
            </a:r>
          </a:p>
          <a:p>
            <a:endParaRPr lang="en-US" dirty="0"/>
          </a:p>
        </p:txBody>
      </p:sp>
      <p:sp>
        <p:nvSpPr>
          <p:cNvPr id="19" name="Date Placeholder 1">
            <a:extLst>
              <a:ext uri="{FF2B5EF4-FFF2-40B4-BE49-F238E27FC236}">
                <a16:creationId xmlns:a16="http://schemas.microsoft.com/office/drawing/2014/main" id="{3FBF03E8-C602-4192-9C52-F84B29FDCC88}"/>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23229" y="6007878"/>
            <a:ext cx="3500715" cy="309201"/>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1371475164"/>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6870151-9189-4C3A-8379-EF3D95827A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4" name="Content Placeholder 13">
            <a:extLst>
              <a:ext uri="{FF2B5EF4-FFF2-40B4-BE49-F238E27FC236}">
                <a16:creationId xmlns:a16="http://schemas.microsoft.com/office/drawing/2014/main" id="{5947C88F-DDFC-485B-9E86-A07E36739B93}"/>
              </a:ext>
              <a:ext uri="{C183D7F6-B498-43B3-948B-1728B52AA6E4}">
                <adec:decorative xmlns:adec="http://schemas.microsoft.com/office/drawing/2017/decorative" val="1"/>
              </a:ext>
            </a:extLst>
          </p:cNvPr>
          <p:cNvPicPr>
            <a:picLocks noChangeAspect="1"/>
          </p:cNvPicPr>
          <p:nvPr/>
        </p:nvPicPr>
        <p:blipFill rotWithShape="1">
          <a:blip r:embed="rId2">
            <a:alphaModFix amt="50000"/>
            <a:extLst>
              <a:ext uri="{837473B0-CC2E-450A-ABE3-18F120FF3D39}">
                <a1611:picAttrSrcUrl xmlns:a1611="http://schemas.microsoft.com/office/drawing/2016/11/main" r:id="rId3"/>
              </a:ext>
            </a:extLst>
          </a:blip>
          <a:srcRect l="3997" r="10228" b="1"/>
          <a:stretch/>
        </p:blipFill>
        <p:spPr>
          <a:xfrm>
            <a:off x="305" y="10"/>
            <a:ext cx="12191695" cy="6857990"/>
          </a:xfrm>
          <a:prstGeom prst="rect">
            <a:avLst/>
          </a:prstGeom>
          <a:ln w="88900" cap="sq" cmpd="thickThin">
            <a:solidFill>
              <a:srgbClr val="000000"/>
            </a:solidFill>
            <a:prstDash val="solid"/>
            <a:miter lim="800000"/>
          </a:ln>
          <a:effectLst>
            <a:innerShdw blurRad="76200">
              <a:srgbClr val="000000"/>
            </a:innerShdw>
          </a:effectLst>
        </p:spPr>
      </p:pic>
      <p:sp>
        <p:nvSpPr>
          <p:cNvPr id="11" name="Slide Number Placeholder 7">
            <a:extLst>
              <a:ext uri="{FF2B5EF4-FFF2-40B4-BE49-F238E27FC236}">
                <a16:creationId xmlns:a16="http://schemas.microsoft.com/office/drawing/2014/main" id="{123EA69C-102A-4DD0-9547-05DCD271D159}"/>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12301" y="443732"/>
            <a:ext cx="811019" cy="503578"/>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B71E42"/>
              </a:solidFill>
              <a:effectLst/>
              <a:uLnTx/>
              <a:uFillTx/>
              <a:latin typeface="Gill Sans MT" panose="020B0502020104020203"/>
              <a:ea typeface="+mn-ea"/>
              <a:cs typeface="+mn-cs"/>
            </a:endParaRPr>
          </a:p>
        </p:txBody>
      </p:sp>
      <p:sp>
        <p:nvSpPr>
          <p:cNvPr id="13" name="Footer Placeholder 6">
            <a:extLst>
              <a:ext uri="{FF2B5EF4-FFF2-40B4-BE49-F238E27FC236}">
                <a16:creationId xmlns:a16="http://schemas.microsoft.com/office/drawing/2014/main" id="{6A862265-5CA3-4C40-8582-7534C3B03C2A}"/>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76636" y="540921"/>
            <a:ext cx="4973915" cy="309201"/>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15" name="Rectangle 14">
            <a:extLst>
              <a:ext uri="{FF2B5EF4-FFF2-40B4-BE49-F238E27FC236}">
                <a16:creationId xmlns:a16="http://schemas.microsoft.com/office/drawing/2014/main" id="{600EF80B-0391-4082-9AF5-F15B091B4C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93800"/>
            <a:ext cx="12192000" cy="5664199"/>
          </a:xfrm>
          <a:prstGeom prst="rect">
            <a:avLst/>
          </a:prstGeom>
          <a:gradFill flip="none" rotWithShape="1">
            <a:gsLst>
              <a:gs pos="0">
                <a:schemeClr val="bg2">
                  <a:lumMod val="87000"/>
                  <a:alpha val="4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2" name="Title 1">
            <a:extLst>
              <a:ext uri="{FF2B5EF4-FFF2-40B4-BE49-F238E27FC236}">
                <a16:creationId xmlns:a16="http://schemas.microsoft.com/office/drawing/2014/main" id="{F900EDA8-084B-461F-BD2B-A14C469F1583}"/>
              </a:ext>
            </a:extLst>
          </p:cNvPr>
          <p:cNvSpPr>
            <a:spLocks noGrp="1"/>
          </p:cNvSpPr>
          <p:nvPr>
            <p:ph type="title"/>
          </p:nvPr>
        </p:nvSpPr>
        <p:spPr>
          <a:xfrm>
            <a:off x="1130271" y="1193800"/>
            <a:ext cx="3193050" cy="4699000"/>
          </a:xfrm>
        </p:spPr>
        <p:txBody>
          <a:bodyPr anchor="ctr">
            <a:normAutofit/>
          </a:bodyPr>
          <a:lstStyle/>
          <a:p>
            <a:pPr algn="r"/>
            <a:br>
              <a:rPr lang="en-US" dirty="0"/>
            </a:br>
            <a:r>
              <a:rPr lang="en-US" sz="4000" dirty="0"/>
              <a:t>What requires IRB review?</a:t>
            </a:r>
            <a:endParaRPr lang="en-US" dirty="0"/>
          </a:p>
        </p:txBody>
      </p:sp>
      <p:cxnSp>
        <p:nvCxnSpPr>
          <p:cNvPr id="17" name="Straight Connector 16">
            <a:extLst>
              <a:ext uri="{FF2B5EF4-FFF2-40B4-BE49-F238E27FC236}">
                <a16:creationId xmlns:a16="http://schemas.microsoft.com/office/drawing/2014/main" id="{D33AC32D-5F44-45F7-A0BD-7C11A86BED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600200"/>
            <a:ext cx="0" cy="3657600"/>
          </a:xfrm>
          <a:prstGeom prst="line">
            <a:avLst/>
          </a:prstGeom>
          <a:ln w="31750">
            <a:solidFill>
              <a:schemeClr val="tx1">
                <a:alpha val="8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55A29E5C-83DF-44AC-B566-9ABA2410137C}"/>
              </a:ext>
            </a:extLst>
          </p:cNvPr>
          <p:cNvSpPr>
            <a:spLocks noGrp="1"/>
          </p:cNvSpPr>
          <p:nvPr>
            <p:ph idx="1"/>
          </p:nvPr>
        </p:nvSpPr>
        <p:spPr>
          <a:xfrm>
            <a:off x="4976636" y="1193800"/>
            <a:ext cx="6085091" cy="4699000"/>
          </a:xfrm>
        </p:spPr>
        <p:txBody>
          <a:bodyPr anchor="ctr">
            <a:normAutofit/>
          </a:bodyPr>
          <a:lstStyle/>
          <a:p>
            <a:r>
              <a:rPr lang="en-US" sz="2800" dirty="0"/>
              <a:t>Results applicable to population beyond data collection site or specific subjects studied</a:t>
            </a:r>
          </a:p>
          <a:p>
            <a:pPr marL="0" indent="0">
              <a:buNone/>
            </a:pPr>
            <a:r>
              <a:rPr lang="en-US" sz="2800" dirty="0"/>
              <a:t>	and/or</a:t>
            </a:r>
          </a:p>
          <a:p>
            <a:r>
              <a:rPr lang="en-US" sz="2800" dirty="0"/>
              <a:t>Results intended to be used to develop, test, or support theories, principles, and statements of relationships, or to inform policy beyond the study</a:t>
            </a:r>
          </a:p>
          <a:p>
            <a:endParaRPr lang="en-US" dirty="0"/>
          </a:p>
        </p:txBody>
      </p:sp>
      <p:sp>
        <p:nvSpPr>
          <p:cNvPr id="19" name="Date Placeholder 1">
            <a:extLst>
              <a:ext uri="{FF2B5EF4-FFF2-40B4-BE49-F238E27FC236}">
                <a16:creationId xmlns:a16="http://schemas.microsoft.com/office/drawing/2014/main" id="{3FBF03E8-C602-4192-9C52-F84B29FDCC88}"/>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23229" y="6007878"/>
            <a:ext cx="3500715" cy="309201"/>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1606197570"/>
      </p:ext>
    </p:extLst>
  </p:cSld>
  <p:clrMapOvr>
    <a:overrideClrMapping bg1="dk1" tx1="lt1" bg2="dk2" tx2="lt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88047C-BEB5-4884-BCCF-12FAEE36FC2B}"/>
              </a:ext>
            </a:extLst>
          </p:cNvPr>
          <p:cNvSpPr>
            <a:spLocks noGrp="1"/>
          </p:cNvSpPr>
          <p:nvPr>
            <p:ph type="title"/>
          </p:nvPr>
        </p:nvSpPr>
        <p:spPr/>
        <p:txBody>
          <a:bodyPr/>
          <a:lstStyle/>
          <a:p>
            <a:br>
              <a:rPr lang="en-US" dirty="0"/>
            </a:br>
            <a:r>
              <a:rPr lang="en-US" dirty="0"/>
              <a:t>Not (Regulated) Research</a:t>
            </a:r>
          </a:p>
        </p:txBody>
      </p:sp>
      <p:sp>
        <p:nvSpPr>
          <p:cNvPr id="3" name="Content Placeholder 2">
            <a:extLst>
              <a:ext uri="{FF2B5EF4-FFF2-40B4-BE49-F238E27FC236}">
                <a16:creationId xmlns:a16="http://schemas.microsoft.com/office/drawing/2014/main" id="{AB7BE799-EC44-4D70-A3EA-B3A6899D97E2}"/>
              </a:ext>
            </a:extLst>
          </p:cNvPr>
          <p:cNvSpPr>
            <a:spLocks noGrp="1"/>
          </p:cNvSpPr>
          <p:nvPr>
            <p:ph idx="1"/>
          </p:nvPr>
        </p:nvSpPr>
        <p:spPr/>
        <p:txBody>
          <a:bodyPr>
            <a:normAutofit fontScale="92500" lnSpcReduction="20000"/>
          </a:bodyPr>
          <a:lstStyle/>
          <a:p>
            <a:pPr marL="0" indent="0">
              <a:buNone/>
            </a:pPr>
            <a:r>
              <a:rPr lang="en-US" sz="2800" b="1" dirty="0">
                <a:solidFill>
                  <a:srgbClr val="C00000"/>
                </a:solidFill>
              </a:rPr>
              <a:t>Additionally</a:t>
            </a:r>
            <a:endParaRPr lang="en-US" sz="2800" dirty="0">
              <a:solidFill>
                <a:srgbClr val="C00000"/>
              </a:solidFill>
            </a:endParaRPr>
          </a:p>
          <a:p>
            <a:pPr lvl="1"/>
            <a:r>
              <a:rPr lang="en-US" sz="2400" dirty="0"/>
              <a:t>Case studies</a:t>
            </a:r>
          </a:p>
          <a:p>
            <a:pPr lvl="1"/>
            <a:r>
              <a:rPr lang="en-US" sz="2400" dirty="0"/>
              <a:t>Journalism/documentary activities</a:t>
            </a:r>
          </a:p>
          <a:p>
            <a:pPr lvl="1"/>
            <a:r>
              <a:rPr lang="en-US" sz="2400" dirty="0"/>
              <a:t>Oral history</a:t>
            </a:r>
          </a:p>
          <a:p>
            <a:pPr lvl="1"/>
            <a:r>
              <a:rPr lang="en-US" sz="2400" dirty="0"/>
              <a:t>Standard public health surveillance or prevention activities</a:t>
            </a:r>
          </a:p>
          <a:p>
            <a:pPr lvl="1"/>
            <a:r>
              <a:rPr lang="en-US" sz="2400" dirty="0"/>
              <a:t>Criminal justice investigations</a:t>
            </a:r>
          </a:p>
          <a:p>
            <a:pPr lvl="1"/>
            <a:r>
              <a:rPr lang="en-US" sz="2400" dirty="0"/>
              <a:t>National intelligence/security missions</a:t>
            </a:r>
          </a:p>
          <a:p>
            <a:pPr lvl="1"/>
            <a:r>
              <a:rPr lang="en-US" sz="2400" dirty="0"/>
              <a:t>Secondary use of non-identifiable newborn screening blood spots</a:t>
            </a:r>
          </a:p>
          <a:p>
            <a:endParaRPr lang="en-US" dirty="0"/>
          </a:p>
        </p:txBody>
      </p:sp>
    </p:spTree>
    <p:extLst>
      <p:ext uri="{BB962C8B-B14F-4D97-AF65-F5344CB8AC3E}">
        <p14:creationId xmlns:p14="http://schemas.microsoft.com/office/powerpoint/2010/main" val="25678070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28" name="Rectangle 10">
            <a:extLst>
              <a:ext uri="{FF2B5EF4-FFF2-40B4-BE49-F238E27FC236}">
                <a16:creationId xmlns:a16="http://schemas.microsoft.com/office/drawing/2014/main" id="{17424F32-2789-4FF9-8E8A-1252284BF6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29" name="Picture 12">
            <a:extLst>
              <a:ext uri="{FF2B5EF4-FFF2-40B4-BE49-F238E27FC236}">
                <a16:creationId xmlns:a16="http://schemas.microsoft.com/office/drawing/2014/main" id="{D708C46E-BB60-4B97-8327-D3A475C008E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30" name="Straight Connector 14">
            <a:extLst>
              <a:ext uri="{FF2B5EF4-FFF2-40B4-BE49-F238E27FC236}">
                <a16:creationId xmlns:a16="http://schemas.microsoft.com/office/drawing/2014/main" id="{8042755C-F24C-4D08-8E4C-E646382C363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31" name="Straight Connector 16">
            <a:extLst>
              <a:ext uri="{FF2B5EF4-FFF2-40B4-BE49-F238E27FC236}">
                <a16:creationId xmlns:a16="http://schemas.microsoft.com/office/drawing/2014/main" id="{63E94A00-1A92-47F4-9E2D-E51DFF9016D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32" name="Rectangle 18">
            <a:extLst>
              <a:ext uri="{FF2B5EF4-FFF2-40B4-BE49-F238E27FC236}">
                <a16:creationId xmlns:a16="http://schemas.microsoft.com/office/drawing/2014/main" id="{1B6FE1E6-1155-46CD-9113-BC03DDD53D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33" name="Rectangle 20">
            <a:extLst>
              <a:ext uri="{FF2B5EF4-FFF2-40B4-BE49-F238E27FC236}">
                <a16:creationId xmlns:a16="http://schemas.microsoft.com/office/drawing/2014/main" id="{F80DFCE9-814C-46CF-8B54-3DF7C405D5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4" name="Title 3"/>
          <p:cNvSpPr>
            <a:spLocks noGrp="1"/>
          </p:cNvSpPr>
          <p:nvPr>
            <p:ph type="ctrTitle"/>
          </p:nvPr>
        </p:nvSpPr>
        <p:spPr>
          <a:xfrm>
            <a:off x="1451581" y="5008500"/>
            <a:ext cx="9603272" cy="960755"/>
          </a:xfrm>
        </p:spPr>
        <p:txBody>
          <a:bodyPr vert="horz" lIns="91440" tIns="45720" rIns="91440" bIns="45720" rtlCol="0" anchor="t">
            <a:normAutofit/>
          </a:bodyPr>
          <a:lstStyle/>
          <a:p>
            <a:r>
              <a:rPr lang="en-US" sz="3200" dirty="0"/>
              <a:t>Does my project require irb review?</a:t>
            </a:r>
          </a:p>
        </p:txBody>
      </p:sp>
      <p:cxnSp>
        <p:nvCxnSpPr>
          <p:cNvPr id="34" name="Straight Connector 22">
            <a:extLst>
              <a:ext uri="{FF2B5EF4-FFF2-40B4-BE49-F238E27FC236}">
                <a16:creationId xmlns:a16="http://schemas.microsoft.com/office/drawing/2014/main" id="{34EA8DE4-CCC2-431B-8C80-EA90145DB84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1579" y="4826256"/>
            <a:ext cx="9603274" cy="0"/>
          </a:xfrm>
          <a:prstGeom prst="line">
            <a:avLst/>
          </a:prstGeom>
          <a:ln w="31750"/>
        </p:spPr>
        <p:style>
          <a:lnRef idx="3">
            <a:schemeClr val="accent1"/>
          </a:lnRef>
          <a:fillRef idx="0">
            <a:schemeClr val="accent1"/>
          </a:fillRef>
          <a:effectRef idx="2">
            <a:schemeClr val="accent1"/>
          </a:effectRef>
          <a:fontRef idx="minor">
            <a:schemeClr val="tx1"/>
          </a:fontRef>
        </p:style>
      </p:cxnSp>
      <p:pic>
        <p:nvPicPr>
          <p:cNvPr id="35" name="Picture 24">
            <a:extLst>
              <a:ext uri="{FF2B5EF4-FFF2-40B4-BE49-F238E27FC236}">
                <a16:creationId xmlns:a16="http://schemas.microsoft.com/office/drawing/2014/main" id="{4CB4C886-8576-4974-AB93-DE953D24393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15050"/>
            <a:ext cx="12192000" cy="742950"/>
          </a:xfrm>
          <a:prstGeom prst="rect">
            <a:avLst/>
          </a:prstGeom>
        </p:spPr>
      </p:pic>
      <p:cxnSp>
        <p:nvCxnSpPr>
          <p:cNvPr id="27" name="Straight Connector 26">
            <a:extLst>
              <a:ext uri="{FF2B5EF4-FFF2-40B4-BE49-F238E27FC236}">
                <a16:creationId xmlns:a16="http://schemas.microsoft.com/office/drawing/2014/main" id="{9F386762-7F04-4308-9C63-5F9B6DD515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graphicFrame>
        <p:nvGraphicFramePr>
          <p:cNvPr id="6" name="Diagram 5"/>
          <p:cNvGraphicFramePr/>
          <p:nvPr/>
        </p:nvGraphicFramePr>
        <p:xfrm>
          <a:off x="1450975" y="933450"/>
          <a:ext cx="9604375" cy="34496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3" name="Graphic 2" descr="Checkmark">
            <a:extLst>
              <a:ext uri="{FF2B5EF4-FFF2-40B4-BE49-F238E27FC236}">
                <a16:creationId xmlns:a16="http://schemas.microsoft.com/office/drawing/2014/main" id="{18BCCDC8-FAC1-4D93-873E-71303ADE040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375736" y="2902118"/>
            <a:ext cx="914400" cy="914400"/>
          </a:xfrm>
          <a:prstGeom prst="rect">
            <a:avLst/>
          </a:prstGeom>
        </p:spPr>
      </p:pic>
    </p:spTree>
    <p:extLst>
      <p:ext uri="{BB962C8B-B14F-4D97-AF65-F5344CB8AC3E}">
        <p14:creationId xmlns:p14="http://schemas.microsoft.com/office/powerpoint/2010/main" val="373376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8FE8A5-45B2-4B1F-80B8-C4A314810B80}"/>
              </a:ext>
            </a:extLst>
          </p:cNvPr>
          <p:cNvSpPr>
            <a:spLocks noGrp="1"/>
          </p:cNvSpPr>
          <p:nvPr>
            <p:ph type="title"/>
          </p:nvPr>
        </p:nvSpPr>
        <p:spPr/>
        <p:txBody>
          <a:bodyPr/>
          <a:lstStyle/>
          <a:p>
            <a:br>
              <a:rPr lang="en-US" dirty="0"/>
            </a:br>
            <a:r>
              <a:rPr lang="en-US" dirty="0"/>
              <a:t>Human Subjects Research</a:t>
            </a:r>
          </a:p>
        </p:txBody>
      </p:sp>
      <p:sp>
        <p:nvSpPr>
          <p:cNvPr id="3" name="Content Placeholder 2">
            <a:extLst>
              <a:ext uri="{FF2B5EF4-FFF2-40B4-BE49-F238E27FC236}">
                <a16:creationId xmlns:a16="http://schemas.microsoft.com/office/drawing/2014/main" id="{71363416-8B77-4922-993B-3771E60635D7}"/>
              </a:ext>
            </a:extLst>
          </p:cNvPr>
          <p:cNvSpPr>
            <a:spLocks noGrp="1"/>
          </p:cNvSpPr>
          <p:nvPr>
            <p:ph idx="1"/>
          </p:nvPr>
        </p:nvSpPr>
        <p:spPr>
          <a:xfrm>
            <a:off x="1451579" y="2015733"/>
            <a:ext cx="9603275" cy="1049236"/>
          </a:xfrm>
        </p:spPr>
        <p:txBody>
          <a:bodyPr/>
          <a:lstStyle/>
          <a:p>
            <a:pPr marL="0" indent="0">
              <a:buNone/>
            </a:pPr>
            <a:r>
              <a:rPr lang="en-US" sz="2400" b="1" dirty="0">
                <a:solidFill>
                  <a:srgbClr val="C00000"/>
                </a:solidFill>
              </a:rPr>
              <a:t>Human Subject</a:t>
            </a:r>
          </a:p>
          <a:p>
            <a:pPr marL="0" indent="0">
              <a:buNone/>
            </a:pPr>
            <a:r>
              <a:rPr lang="en-US" dirty="0"/>
              <a:t>A living individual about whom an investigator: </a:t>
            </a:r>
          </a:p>
          <a:p>
            <a:endParaRPr lang="en-US" dirty="0"/>
          </a:p>
        </p:txBody>
      </p:sp>
      <p:pic>
        <p:nvPicPr>
          <p:cNvPr id="4" name="Content Placeholder 5">
            <a:extLst>
              <a:ext uri="{FF2B5EF4-FFF2-40B4-BE49-F238E27FC236}">
                <a16:creationId xmlns:a16="http://schemas.microsoft.com/office/drawing/2014/main" id="{240CF32F-1B98-408F-AC37-A1A2340D5A8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52074" y="3303747"/>
            <a:ext cx="3278341" cy="153145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5">
            <a:extLst>
              <a:ext uri="{FF2B5EF4-FFF2-40B4-BE49-F238E27FC236}">
                <a16:creationId xmlns:a16="http://schemas.microsoft.com/office/drawing/2014/main" id="{7059FE67-5960-4294-B199-22043985C85C}"/>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103706" y="3226948"/>
            <a:ext cx="2497493" cy="168580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TextBox 8">
            <a:extLst>
              <a:ext uri="{FF2B5EF4-FFF2-40B4-BE49-F238E27FC236}">
                <a16:creationId xmlns:a16="http://schemas.microsoft.com/office/drawing/2014/main" id="{D4789306-BD6A-423B-B0B1-E1007E45B819}"/>
              </a:ext>
            </a:extLst>
          </p:cNvPr>
          <p:cNvSpPr txBox="1"/>
          <p:nvPr/>
        </p:nvSpPr>
        <p:spPr>
          <a:xfrm>
            <a:off x="2279277" y="4999838"/>
            <a:ext cx="3023933" cy="92333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ill Sans MT" panose="020B0502020104020203"/>
                <a:ea typeface="+mn-ea"/>
                <a:cs typeface="+mn-cs"/>
              </a:rPr>
              <a:t>Uses information from intervention or interaction with the individual</a:t>
            </a:r>
          </a:p>
        </p:txBody>
      </p:sp>
      <p:sp>
        <p:nvSpPr>
          <p:cNvPr id="10" name="TextBox 9">
            <a:extLst>
              <a:ext uri="{FF2B5EF4-FFF2-40B4-BE49-F238E27FC236}">
                <a16:creationId xmlns:a16="http://schemas.microsoft.com/office/drawing/2014/main" id="{3B8F9907-3AB7-433A-846C-BC55B7F785DA}"/>
              </a:ext>
            </a:extLst>
          </p:cNvPr>
          <p:cNvSpPr txBox="1"/>
          <p:nvPr/>
        </p:nvSpPr>
        <p:spPr>
          <a:xfrm>
            <a:off x="6840485" y="4999838"/>
            <a:ext cx="3023933"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ill Sans MT" panose="020B0502020104020203"/>
                <a:ea typeface="+mn-ea"/>
                <a:cs typeface="+mn-cs"/>
              </a:rPr>
              <a:t>Uses private, identifiable information</a:t>
            </a:r>
          </a:p>
        </p:txBody>
      </p:sp>
      <p:sp>
        <p:nvSpPr>
          <p:cNvPr id="11" name="TextBox 10">
            <a:extLst>
              <a:ext uri="{FF2B5EF4-FFF2-40B4-BE49-F238E27FC236}">
                <a16:creationId xmlns:a16="http://schemas.microsoft.com/office/drawing/2014/main" id="{6760BD28-C40D-48FC-8C78-F1050DBBE642}"/>
              </a:ext>
            </a:extLst>
          </p:cNvPr>
          <p:cNvSpPr txBox="1"/>
          <p:nvPr/>
        </p:nvSpPr>
        <p:spPr>
          <a:xfrm>
            <a:off x="5982318" y="3832348"/>
            <a:ext cx="720545"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Gill Sans MT" panose="020B0502020104020203"/>
                <a:ea typeface="+mn-ea"/>
                <a:cs typeface="+mn-cs"/>
              </a:rPr>
              <a:t>OR</a:t>
            </a:r>
            <a:endParaRPr kumimoji="0" lang="en-US" sz="1400" b="0" i="0" u="none" strike="noStrike" kern="1200" cap="none" spc="0" normalizeH="0" baseline="0" noProof="0" dirty="0">
              <a:ln>
                <a:noFill/>
              </a:ln>
              <a:solidFill>
                <a:prstClr val="black"/>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28819692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36" name="Rectangle 35">
            <a:extLst>
              <a:ext uri="{FF2B5EF4-FFF2-40B4-BE49-F238E27FC236}">
                <a16:creationId xmlns:a16="http://schemas.microsoft.com/office/drawing/2014/main" id="{1CE580D1-F917-4567-AFB4-99AA9B52AD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38" name="Picture 37">
            <a:extLst>
              <a:ext uri="{FF2B5EF4-FFF2-40B4-BE49-F238E27FC236}">
                <a16:creationId xmlns:a16="http://schemas.microsoft.com/office/drawing/2014/main" id="{1F5620B8-A2D8-4568-B566-F0453A0D916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40" name="Straight Connector 39">
            <a:extLst>
              <a:ext uri="{FF2B5EF4-FFF2-40B4-BE49-F238E27FC236}">
                <a16:creationId xmlns:a16="http://schemas.microsoft.com/office/drawing/2014/main" id="{1C7D2BA4-4B7A-4596-8BCC-5CF71542389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C9D4B225-18E9-4C5B-94D8-2ABE6D161E4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44" name="Rectangle 43">
            <a:extLst>
              <a:ext uri="{FF2B5EF4-FFF2-40B4-BE49-F238E27FC236}">
                <a16:creationId xmlns:a16="http://schemas.microsoft.com/office/drawing/2014/main" id="{5BB14454-D00C-4958-BB39-F5F9F3ACD4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cxnSp>
        <p:nvCxnSpPr>
          <p:cNvPr id="46" name="Straight Connector 45">
            <a:extLst>
              <a:ext uri="{FF2B5EF4-FFF2-40B4-BE49-F238E27FC236}">
                <a16:creationId xmlns:a16="http://schemas.microsoft.com/office/drawing/2014/main" id="{28A657A7-C4E5-425B-98FA-BB817FF7BF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218029" y="1847088"/>
            <a:ext cx="3520368"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a:extLst>
              <a:ext uri="{FF2B5EF4-FFF2-40B4-BE49-F238E27FC236}">
                <a16:creationId xmlns:a16="http://schemas.microsoft.com/office/drawing/2014/main" id="{4388047C-BEB5-4884-BCCF-12FAEE36FC2B}"/>
              </a:ext>
            </a:extLst>
          </p:cNvPr>
          <p:cNvSpPr>
            <a:spLocks noGrp="1"/>
          </p:cNvSpPr>
          <p:nvPr>
            <p:ph type="title"/>
          </p:nvPr>
        </p:nvSpPr>
        <p:spPr>
          <a:xfrm>
            <a:off x="7218030" y="804520"/>
            <a:ext cx="3520367" cy="1049235"/>
          </a:xfrm>
        </p:spPr>
        <p:txBody>
          <a:bodyPr vert="horz" lIns="91440" tIns="45720" rIns="91440" bIns="45720" rtlCol="0" anchor="t">
            <a:normAutofit/>
          </a:bodyPr>
          <a:lstStyle/>
          <a:p>
            <a:br>
              <a:rPr lang="en-US" sz="2200" dirty="0"/>
            </a:br>
            <a:r>
              <a:rPr lang="en-US" sz="2200" dirty="0"/>
              <a:t>Not human subjects Research</a:t>
            </a:r>
          </a:p>
        </p:txBody>
      </p:sp>
      <p:sp>
        <p:nvSpPr>
          <p:cNvPr id="48" name="Rectangle 47">
            <a:extLst>
              <a:ext uri="{FF2B5EF4-FFF2-40B4-BE49-F238E27FC236}">
                <a16:creationId xmlns:a16="http://schemas.microsoft.com/office/drawing/2014/main" id="{A1084370-0E70-4003-9787-3490FCC20E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grpSp>
        <p:nvGrpSpPr>
          <p:cNvPr id="50" name="Group 49">
            <a:extLst>
              <a:ext uri="{FF2B5EF4-FFF2-40B4-BE49-F238E27FC236}">
                <a16:creationId xmlns:a16="http://schemas.microsoft.com/office/drawing/2014/main" id="{2B7C66D2-22E8-4E8F-829B-050BFA7C86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32237" y="482171"/>
            <a:ext cx="6104331" cy="5149101"/>
            <a:chOff x="7463259" y="583365"/>
            <a:chExt cx="6104330" cy="5181928"/>
          </a:xfrm>
        </p:grpSpPr>
        <p:sp>
          <p:nvSpPr>
            <p:cNvPr id="51" name="Rectangle 50">
              <a:extLst>
                <a:ext uri="{FF2B5EF4-FFF2-40B4-BE49-F238E27FC236}">
                  <a16:creationId xmlns:a16="http://schemas.microsoft.com/office/drawing/2014/main" id="{F0B78D6F-1F61-4DBB-8F5A-934BB850DD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3259" y="583365"/>
              <a:ext cx="6104330" cy="5181928"/>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52" name="Rectangle 51">
              <a:extLst>
                <a:ext uri="{FF2B5EF4-FFF2-40B4-BE49-F238E27FC236}">
                  <a16:creationId xmlns:a16="http://schemas.microsoft.com/office/drawing/2014/main" id="{23EA261D-1F8C-4BE5-8586-3C1CC5CE80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76318" y="915807"/>
              <a:ext cx="5471354" cy="4494927"/>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grpSp>
      <p:pic>
        <p:nvPicPr>
          <p:cNvPr id="6" name="Content Placeholder 5">
            <a:extLst>
              <a:ext uri="{FF2B5EF4-FFF2-40B4-BE49-F238E27FC236}">
                <a16:creationId xmlns:a16="http://schemas.microsoft.com/office/drawing/2014/main" id="{AF37F5B6-C089-47D7-B6F9-C0D355D4EB03}"/>
              </a:ext>
            </a:extLst>
          </p:cNvPr>
          <p:cNvPicPr>
            <a:picLocks noGrp="1" noChangeAspect="1"/>
          </p:cNvPicPr>
          <p:nvPr>
            <p:ph sz="half" idx="1"/>
          </p:nvPr>
        </p:nvPicPr>
        <p:blipFill rotWithShape="1">
          <a:blip r:embed="rId3">
            <a:extLst>
              <a:ext uri="{837473B0-CC2E-450A-ABE3-18F120FF3D39}">
                <a1611:picAttrSrcUrl xmlns:a1611="http://schemas.microsoft.com/office/drawing/2016/11/main" r:id="rId4"/>
              </a:ext>
            </a:extLst>
          </a:blip>
          <a:srcRect l="8277" r="9354" b="3"/>
          <a:stretch/>
        </p:blipFill>
        <p:spPr>
          <a:xfrm>
            <a:off x="1271223" y="1116345"/>
            <a:ext cx="4825148" cy="3866172"/>
          </a:xfrm>
          <a:prstGeom prst="rect">
            <a:avLst/>
          </a:prstGeom>
        </p:spPr>
      </p:pic>
      <p:sp>
        <p:nvSpPr>
          <p:cNvPr id="4" name="Content Placeholder 3">
            <a:extLst>
              <a:ext uri="{FF2B5EF4-FFF2-40B4-BE49-F238E27FC236}">
                <a16:creationId xmlns:a16="http://schemas.microsoft.com/office/drawing/2014/main" id="{3C975AAA-204B-4345-B9A0-CC5C8D27E7E9}"/>
              </a:ext>
            </a:extLst>
          </p:cNvPr>
          <p:cNvSpPr>
            <a:spLocks noGrp="1"/>
          </p:cNvSpPr>
          <p:nvPr>
            <p:ph sz="half" idx="2"/>
          </p:nvPr>
        </p:nvSpPr>
        <p:spPr>
          <a:xfrm>
            <a:off x="7218029" y="2015732"/>
            <a:ext cx="3520368" cy="3450613"/>
          </a:xfrm>
        </p:spPr>
        <p:txBody>
          <a:bodyPr vert="horz" lIns="91440" tIns="45720" rIns="91440" bIns="45720" rtlCol="0" anchor="t">
            <a:normAutofit/>
          </a:bodyPr>
          <a:lstStyle/>
          <a:p>
            <a:r>
              <a:rPr lang="en-US" dirty="0"/>
              <a:t>Secondary analysis of publicly available data sets</a:t>
            </a:r>
          </a:p>
          <a:p>
            <a:r>
              <a:rPr lang="en-US" dirty="0"/>
              <a:t>Secondary analysis of de‐identified data sets stripped of all identifiable information</a:t>
            </a:r>
          </a:p>
          <a:p>
            <a:endParaRPr lang="en-US" dirty="0"/>
          </a:p>
        </p:txBody>
      </p:sp>
      <p:pic>
        <p:nvPicPr>
          <p:cNvPr id="54" name="Picture 53">
            <a:extLst>
              <a:ext uri="{FF2B5EF4-FFF2-40B4-BE49-F238E27FC236}">
                <a16:creationId xmlns:a16="http://schemas.microsoft.com/office/drawing/2014/main" id="{3635D2BC-4EDA-4A3E-83BF-035608099BD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56" name="Straight Connector 55">
            <a:extLst>
              <a:ext uri="{FF2B5EF4-FFF2-40B4-BE49-F238E27FC236}">
                <a16:creationId xmlns:a16="http://schemas.microsoft.com/office/drawing/2014/main" id="{A3C86EB9-7FA9-42F7-B348-A7FD17436A9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659206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28" name="Rectangle 10">
            <a:extLst>
              <a:ext uri="{FF2B5EF4-FFF2-40B4-BE49-F238E27FC236}">
                <a16:creationId xmlns:a16="http://schemas.microsoft.com/office/drawing/2014/main" id="{17424F32-2789-4FF9-8E8A-1252284BF6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29" name="Picture 12">
            <a:extLst>
              <a:ext uri="{FF2B5EF4-FFF2-40B4-BE49-F238E27FC236}">
                <a16:creationId xmlns:a16="http://schemas.microsoft.com/office/drawing/2014/main" id="{D708C46E-BB60-4B97-8327-D3A475C008E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30" name="Straight Connector 14">
            <a:extLst>
              <a:ext uri="{FF2B5EF4-FFF2-40B4-BE49-F238E27FC236}">
                <a16:creationId xmlns:a16="http://schemas.microsoft.com/office/drawing/2014/main" id="{8042755C-F24C-4D08-8E4C-E646382C363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31" name="Straight Connector 16">
            <a:extLst>
              <a:ext uri="{FF2B5EF4-FFF2-40B4-BE49-F238E27FC236}">
                <a16:creationId xmlns:a16="http://schemas.microsoft.com/office/drawing/2014/main" id="{63E94A00-1A92-47F4-9E2D-E51DFF9016D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32" name="Rectangle 18">
            <a:extLst>
              <a:ext uri="{FF2B5EF4-FFF2-40B4-BE49-F238E27FC236}">
                <a16:creationId xmlns:a16="http://schemas.microsoft.com/office/drawing/2014/main" id="{1B6FE1E6-1155-46CD-9113-BC03DDD53D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33" name="Rectangle 20">
            <a:extLst>
              <a:ext uri="{FF2B5EF4-FFF2-40B4-BE49-F238E27FC236}">
                <a16:creationId xmlns:a16="http://schemas.microsoft.com/office/drawing/2014/main" id="{F80DFCE9-814C-46CF-8B54-3DF7C405D5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4" name="Title 3"/>
          <p:cNvSpPr>
            <a:spLocks noGrp="1"/>
          </p:cNvSpPr>
          <p:nvPr>
            <p:ph type="ctrTitle"/>
          </p:nvPr>
        </p:nvSpPr>
        <p:spPr>
          <a:xfrm>
            <a:off x="1451581" y="5008500"/>
            <a:ext cx="9603272" cy="960755"/>
          </a:xfrm>
        </p:spPr>
        <p:txBody>
          <a:bodyPr vert="horz" lIns="91440" tIns="45720" rIns="91440" bIns="45720" rtlCol="0" anchor="t">
            <a:normAutofit/>
          </a:bodyPr>
          <a:lstStyle/>
          <a:p>
            <a:r>
              <a:rPr lang="en-US" sz="3200"/>
              <a:t>Levels of Review</a:t>
            </a:r>
          </a:p>
        </p:txBody>
      </p:sp>
      <p:cxnSp>
        <p:nvCxnSpPr>
          <p:cNvPr id="34" name="Straight Connector 22">
            <a:extLst>
              <a:ext uri="{FF2B5EF4-FFF2-40B4-BE49-F238E27FC236}">
                <a16:creationId xmlns:a16="http://schemas.microsoft.com/office/drawing/2014/main" id="{34EA8DE4-CCC2-431B-8C80-EA90145DB84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1579" y="4826256"/>
            <a:ext cx="9603274" cy="0"/>
          </a:xfrm>
          <a:prstGeom prst="line">
            <a:avLst/>
          </a:prstGeom>
          <a:ln w="31750"/>
        </p:spPr>
        <p:style>
          <a:lnRef idx="3">
            <a:schemeClr val="accent1"/>
          </a:lnRef>
          <a:fillRef idx="0">
            <a:schemeClr val="accent1"/>
          </a:fillRef>
          <a:effectRef idx="2">
            <a:schemeClr val="accent1"/>
          </a:effectRef>
          <a:fontRef idx="minor">
            <a:schemeClr val="tx1"/>
          </a:fontRef>
        </p:style>
      </p:cxnSp>
      <p:pic>
        <p:nvPicPr>
          <p:cNvPr id="35" name="Picture 24">
            <a:extLst>
              <a:ext uri="{FF2B5EF4-FFF2-40B4-BE49-F238E27FC236}">
                <a16:creationId xmlns:a16="http://schemas.microsoft.com/office/drawing/2014/main" id="{4CB4C886-8576-4974-AB93-DE953D24393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15050"/>
            <a:ext cx="12192000" cy="742950"/>
          </a:xfrm>
          <a:prstGeom prst="rect">
            <a:avLst/>
          </a:prstGeom>
        </p:spPr>
      </p:pic>
      <p:cxnSp>
        <p:nvCxnSpPr>
          <p:cNvPr id="27" name="Straight Connector 26">
            <a:extLst>
              <a:ext uri="{FF2B5EF4-FFF2-40B4-BE49-F238E27FC236}">
                <a16:creationId xmlns:a16="http://schemas.microsoft.com/office/drawing/2014/main" id="{9F386762-7F04-4308-9C63-5F9B6DD515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graphicFrame>
        <p:nvGraphicFramePr>
          <p:cNvPr id="6" name="Diagram 5"/>
          <p:cNvGraphicFramePr/>
          <p:nvPr/>
        </p:nvGraphicFramePr>
        <p:xfrm>
          <a:off x="1450975" y="933450"/>
          <a:ext cx="9604375" cy="34496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3" name="Graphic 2" descr="Checkmark">
            <a:extLst>
              <a:ext uri="{FF2B5EF4-FFF2-40B4-BE49-F238E27FC236}">
                <a16:creationId xmlns:a16="http://schemas.microsoft.com/office/drawing/2014/main" id="{18BCCDC8-FAC1-4D93-873E-71303ADE040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375736" y="2902118"/>
            <a:ext cx="914400" cy="914400"/>
          </a:xfrm>
          <a:prstGeom prst="rect">
            <a:avLst/>
          </a:prstGeom>
        </p:spPr>
      </p:pic>
      <p:pic>
        <p:nvPicPr>
          <p:cNvPr id="26" name="Graphic 25" descr="Checkmark">
            <a:extLst>
              <a:ext uri="{FF2B5EF4-FFF2-40B4-BE49-F238E27FC236}">
                <a16:creationId xmlns:a16="http://schemas.microsoft.com/office/drawing/2014/main" id="{D85509BF-41D4-4F4C-81DA-14E6CE686C98}"/>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394258" y="2971800"/>
            <a:ext cx="914400" cy="914400"/>
          </a:xfrm>
          <a:prstGeom prst="rect">
            <a:avLst/>
          </a:prstGeom>
        </p:spPr>
      </p:pic>
    </p:spTree>
    <p:extLst>
      <p:ext uri="{BB962C8B-B14F-4D97-AF65-F5344CB8AC3E}">
        <p14:creationId xmlns:p14="http://schemas.microsoft.com/office/powerpoint/2010/main" val="4065526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br>
              <a:rPr lang="en-US" dirty="0"/>
            </a:br>
            <a:r>
              <a:rPr lang="en-US" dirty="0"/>
              <a:t>Who reviews what</a:t>
            </a:r>
          </a:p>
        </p:txBody>
      </p:sp>
      <p:sp>
        <p:nvSpPr>
          <p:cNvPr id="5" name="Text Placeholder 4">
            <a:extLst>
              <a:ext uri="{FF2B5EF4-FFF2-40B4-BE49-F238E27FC236}">
                <a16:creationId xmlns:a16="http://schemas.microsoft.com/office/drawing/2014/main" id="{221B97B1-E9CD-4A14-BA53-189753815146}"/>
              </a:ext>
            </a:extLst>
          </p:cNvPr>
          <p:cNvSpPr>
            <a:spLocks noGrp="1"/>
          </p:cNvSpPr>
          <p:nvPr>
            <p:ph type="body" idx="1"/>
          </p:nvPr>
        </p:nvSpPr>
        <p:spPr>
          <a:xfrm>
            <a:off x="1447191" y="2019549"/>
            <a:ext cx="4645152" cy="1266576"/>
          </a:xfrm>
        </p:spPr>
        <p:txBody>
          <a:bodyPr>
            <a:normAutofit/>
          </a:bodyPr>
          <a:lstStyle/>
          <a:p>
            <a:r>
              <a:rPr lang="en-US" u="sng" dirty="0"/>
              <a:t>CONVENED IRB/Full board</a:t>
            </a:r>
          </a:p>
          <a:p>
            <a:endParaRPr lang="en-US" dirty="0"/>
          </a:p>
        </p:txBody>
      </p:sp>
      <p:sp>
        <p:nvSpPr>
          <p:cNvPr id="3" name="Content Placeholder 2"/>
          <p:cNvSpPr>
            <a:spLocks noGrp="1"/>
          </p:cNvSpPr>
          <p:nvPr>
            <p:ph sz="half" idx="2"/>
          </p:nvPr>
        </p:nvSpPr>
        <p:spPr/>
        <p:txBody>
          <a:bodyPr>
            <a:normAutofit fontScale="85000" lnSpcReduction="10000"/>
          </a:bodyPr>
          <a:lstStyle/>
          <a:p>
            <a:pPr marL="0" indent="0">
              <a:buNone/>
            </a:pPr>
            <a:r>
              <a:rPr lang="en-US" i="1" dirty="0"/>
              <a:t>Review approx. 5% of studies</a:t>
            </a:r>
          </a:p>
          <a:p>
            <a:r>
              <a:rPr lang="en-US" i="1" dirty="0"/>
              <a:t>Greater than Minimal Risk</a:t>
            </a:r>
          </a:p>
          <a:p>
            <a:r>
              <a:rPr lang="en-US" i="1" dirty="0"/>
              <a:t>Unknown Risk</a:t>
            </a:r>
          </a:p>
          <a:p>
            <a:r>
              <a:rPr lang="en-US" i="1" dirty="0"/>
              <a:t>Does not fit into Expedited or Exempt regulatory category</a:t>
            </a:r>
          </a:p>
          <a:p>
            <a:pPr marL="0" indent="0">
              <a:buNone/>
            </a:pPr>
            <a:endParaRPr lang="en-US" i="1" dirty="0"/>
          </a:p>
        </p:txBody>
      </p:sp>
      <p:sp>
        <p:nvSpPr>
          <p:cNvPr id="6" name="Text Placeholder 5">
            <a:extLst>
              <a:ext uri="{FF2B5EF4-FFF2-40B4-BE49-F238E27FC236}">
                <a16:creationId xmlns:a16="http://schemas.microsoft.com/office/drawing/2014/main" id="{54B87178-FE57-4DBA-909F-538F1C2D92AF}"/>
              </a:ext>
            </a:extLst>
          </p:cNvPr>
          <p:cNvSpPr>
            <a:spLocks noGrp="1"/>
          </p:cNvSpPr>
          <p:nvPr>
            <p:ph type="body" sz="quarter" idx="3"/>
          </p:nvPr>
        </p:nvSpPr>
        <p:spPr>
          <a:xfrm>
            <a:off x="6412361" y="2023002"/>
            <a:ext cx="4965171" cy="1263123"/>
          </a:xfrm>
        </p:spPr>
        <p:txBody>
          <a:bodyPr>
            <a:normAutofit/>
          </a:bodyPr>
          <a:lstStyle/>
          <a:p>
            <a:pPr>
              <a:spcBef>
                <a:spcPts val="0"/>
              </a:spcBef>
            </a:pPr>
            <a:r>
              <a:rPr lang="en-US" u="sng" dirty="0"/>
              <a:t>Staff members </a:t>
            </a:r>
          </a:p>
          <a:p>
            <a:pPr>
              <a:spcBef>
                <a:spcPts val="0"/>
              </a:spcBef>
            </a:pPr>
            <a:r>
              <a:rPr lang="en-US" u="sng" dirty="0"/>
              <a:t>(who are Alternate IRB Members)</a:t>
            </a:r>
          </a:p>
          <a:p>
            <a:endParaRPr lang="en-US" dirty="0"/>
          </a:p>
        </p:txBody>
      </p:sp>
      <p:sp>
        <p:nvSpPr>
          <p:cNvPr id="7" name="Content Placeholder 6">
            <a:extLst>
              <a:ext uri="{FF2B5EF4-FFF2-40B4-BE49-F238E27FC236}">
                <a16:creationId xmlns:a16="http://schemas.microsoft.com/office/drawing/2014/main" id="{68C0033E-6EBE-4BE2-9723-B23084F1449C}"/>
              </a:ext>
            </a:extLst>
          </p:cNvPr>
          <p:cNvSpPr>
            <a:spLocks noGrp="1"/>
          </p:cNvSpPr>
          <p:nvPr>
            <p:ph sz="quarter" idx="4"/>
          </p:nvPr>
        </p:nvSpPr>
        <p:spPr>
          <a:xfrm>
            <a:off x="6412362" y="2821491"/>
            <a:ext cx="4645152" cy="2969709"/>
          </a:xfrm>
        </p:spPr>
        <p:txBody>
          <a:bodyPr>
            <a:normAutofit fontScale="85000" lnSpcReduction="10000"/>
          </a:bodyPr>
          <a:lstStyle/>
          <a:p>
            <a:pPr marL="0" indent="0">
              <a:buNone/>
            </a:pPr>
            <a:r>
              <a:rPr lang="en-US" i="1" dirty="0"/>
              <a:t>Review approx. 95% of studies</a:t>
            </a:r>
          </a:p>
          <a:p>
            <a:r>
              <a:rPr lang="en-US" i="1" dirty="0"/>
              <a:t>Expedited Approvals</a:t>
            </a:r>
          </a:p>
          <a:p>
            <a:r>
              <a:rPr lang="en-US" i="1" dirty="0"/>
              <a:t>Exempt Determinations</a:t>
            </a:r>
          </a:p>
          <a:p>
            <a:r>
              <a:rPr lang="en-US" i="1" dirty="0"/>
              <a:t>Not Engaged Determinations </a:t>
            </a:r>
          </a:p>
          <a:p>
            <a:r>
              <a:rPr lang="en-US" i="1" dirty="0"/>
              <a:t>Not Human Subjects Research Determinations</a:t>
            </a:r>
          </a:p>
          <a:p>
            <a:r>
              <a:rPr lang="en-US" i="1" dirty="0"/>
              <a:t>Not Research Determinations</a:t>
            </a:r>
          </a:p>
          <a:p>
            <a:pPr marL="0" indent="0">
              <a:buNone/>
            </a:pPr>
            <a:r>
              <a:rPr lang="en-US" dirty="0"/>
              <a:t>		</a:t>
            </a:r>
          </a:p>
          <a:p>
            <a:endParaRPr lang="en-US" dirty="0"/>
          </a:p>
        </p:txBody>
      </p:sp>
    </p:spTree>
    <p:extLst>
      <p:ext uri="{BB962C8B-B14F-4D97-AF65-F5344CB8AC3E}">
        <p14:creationId xmlns:p14="http://schemas.microsoft.com/office/powerpoint/2010/main" val="40513290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49" name="Rectangle 34">
            <a:extLst>
              <a:ext uri="{FF2B5EF4-FFF2-40B4-BE49-F238E27FC236}">
                <a16:creationId xmlns:a16="http://schemas.microsoft.com/office/drawing/2014/main" id="{17424F32-2789-4FF9-8E8A-1252284BF6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50" name="Picture 36">
            <a:extLst>
              <a:ext uri="{FF2B5EF4-FFF2-40B4-BE49-F238E27FC236}">
                <a16:creationId xmlns:a16="http://schemas.microsoft.com/office/drawing/2014/main" id="{D708C46E-BB60-4B97-8327-D3A475C008E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51" name="Straight Connector 38">
            <a:extLst>
              <a:ext uri="{FF2B5EF4-FFF2-40B4-BE49-F238E27FC236}">
                <a16:creationId xmlns:a16="http://schemas.microsoft.com/office/drawing/2014/main" id="{8042755C-F24C-4D08-8E4C-E646382C363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52" name="Straight Connector 40">
            <a:extLst>
              <a:ext uri="{FF2B5EF4-FFF2-40B4-BE49-F238E27FC236}">
                <a16:creationId xmlns:a16="http://schemas.microsoft.com/office/drawing/2014/main" id="{63E94A00-1A92-47F4-9E2D-E51DFF9016D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idx="4294967295"/>
          </p:nvPr>
        </p:nvSpPr>
        <p:spPr>
          <a:xfrm>
            <a:off x="1451579" y="804519"/>
            <a:ext cx="9603275" cy="1049235"/>
          </a:xfrm>
        </p:spPr>
        <p:txBody>
          <a:bodyPr vert="horz" lIns="91440" tIns="45720" rIns="91440" bIns="45720" rtlCol="0" anchor="t">
            <a:normAutofit/>
          </a:bodyPr>
          <a:lstStyle/>
          <a:p>
            <a:br>
              <a:rPr lang="en-US"/>
            </a:br>
            <a:r>
              <a:rPr lang="en-US"/>
              <a:t>What’s the Difference?</a:t>
            </a:r>
          </a:p>
        </p:txBody>
      </p:sp>
      <p:graphicFrame>
        <p:nvGraphicFramePr>
          <p:cNvPr id="53" name="Content Placeholder 2">
            <a:extLst>
              <a:ext uri="{FF2B5EF4-FFF2-40B4-BE49-F238E27FC236}">
                <a16:creationId xmlns:a16="http://schemas.microsoft.com/office/drawing/2014/main" id="{EF6FDA41-1164-4BDB-95A1-6CE4FCAEFF33}"/>
              </a:ext>
            </a:extLst>
          </p:cNvPr>
          <p:cNvGraphicFramePr>
            <a:graphicFrameLocks noGrp="1"/>
          </p:cNvGraphicFramePr>
          <p:nvPr>
            <p:ph idx="4294967295"/>
          </p:nvPr>
        </p:nvGraphicFramePr>
        <p:xfrm>
          <a:off x="1450975" y="2340435"/>
          <a:ext cx="9604375" cy="332449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Rectangle 3">
            <a:extLst>
              <a:ext uri="{FF2B5EF4-FFF2-40B4-BE49-F238E27FC236}">
                <a16:creationId xmlns:a16="http://schemas.microsoft.com/office/drawing/2014/main" id="{B3E3A07F-115D-456B-A205-1F066CF883B1}"/>
              </a:ext>
            </a:extLst>
          </p:cNvPr>
          <p:cNvSpPr/>
          <p:nvPr/>
        </p:nvSpPr>
        <p:spPr>
          <a:xfrm>
            <a:off x="2203269" y="5748774"/>
            <a:ext cx="9083040" cy="369332"/>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ill Sans MT" panose="020B0502020104020203"/>
                <a:ea typeface="+mn-ea"/>
                <a:cs typeface="+mn-cs"/>
              </a:rPr>
              <a:t>For more information, explore</a:t>
            </a:r>
            <a:r>
              <a:rPr kumimoji="0" lang="en-US" sz="1800" b="1" i="0" u="none" strike="noStrike" kern="1200" cap="none" spc="0" normalizeH="0" baseline="0" noProof="0" dirty="0">
                <a:ln>
                  <a:noFill/>
                </a:ln>
                <a:solidFill>
                  <a:srgbClr val="B71E42">
                    <a:lumMod val="60000"/>
                    <a:lumOff val="40000"/>
                  </a:srgbClr>
                </a:solidFill>
                <a:effectLst/>
                <a:uLnTx/>
                <a:uFillTx/>
                <a:latin typeface="Gill Sans MT" panose="020B0502020104020203"/>
                <a:ea typeface="+mn-ea"/>
                <a:cs typeface="+mn-cs"/>
              </a:rPr>
              <a:t> </a:t>
            </a:r>
            <a:r>
              <a:rPr kumimoji="0" lang="en-US" sz="1800" b="0" i="0" u="none" strike="noStrike" kern="1200" cap="none" spc="0" normalizeH="0" baseline="0" noProof="0" dirty="0">
                <a:ln>
                  <a:noFill/>
                </a:ln>
                <a:solidFill>
                  <a:prstClr val="black"/>
                </a:solidFill>
                <a:effectLst/>
                <a:uLnTx/>
                <a:uFillTx/>
                <a:latin typeface="Gill Sans MT" panose="020B0502020104020203"/>
                <a:ea typeface="+mn-ea"/>
                <a:cs typeface="+mn-cs"/>
              </a:rPr>
              <a:t>the stages of </a:t>
            </a:r>
            <a:r>
              <a:rPr kumimoji="0" lang="en-US" sz="1800" b="1" i="0" u="none" strike="noStrike" kern="1200" cap="none" spc="0" normalizeH="0" baseline="0" noProof="0" dirty="0">
                <a:ln>
                  <a:noFill/>
                </a:ln>
                <a:solidFill>
                  <a:srgbClr val="B71E42">
                    <a:lumMod val="60000"/>
                    <a:lumOff val="40000"/>
                  </a:srgbClr>
                </a:solidFill>
                <a:effectLst/>
                <a:uLnTx/>
                <a:uFillTx/>
                <a:latin typeface="Gill Sans MT" panose="020B0502020104020203"/>
                <a:ea typeface="+mn-ea"/>
                <a:cs typeface="+mn-cs"/>
              </a:rPr>
              <a:t>IRB Lifecycle </a:t>
            </a:r>
            <a:r>
              <a:rPr kumimoji="0" lang="en-US" sz="1800" b="0" i="0" u="none" strike="noStrike" kern="1200" cap="none" spc="0" normalizeH="0" baseline="0" noProof="0" dirty="0">
                <a:ln>
                  <a:noFill/>
                </a:ln>
                <a:solidFill>
                  <a:prstClr val="black"/>
                </a:solidFill>
                <a:effectLst/>
                <a:uLnTx/>
                <a:uFillTx/>
                <a:latin typeface="Gill Sans MT" panose="020B0502020104020203"/>
                <a:ea typeface="+mn-ea"/>
                <a:cs typeface="+mn-cs"/>
              </a:rPr>
              <a:t>at cuhs.harvard.edu</a:t>
            </a:r>
          </a:p>
        </p:txBody>
      </p:sp>
    </p:spTree>
    <p:extLst>
      <p:ext uri="{BB962C8B-B14F-4D97-AF65-F5344CB8AC3E}">
        <p14:creationId xmlns:p14="http://schemas.microsoft.com/office/powerpoint/2010/main" val="29535920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FE24191-3BA3-423E-B3A2-6A4A6AFF098F}"/>
              </a:ext>
            </a:extLst>
          </p:cNvPr>
          <p:cNvSpPr>
            <a:spLocks noGrp="1"/>
          </p:cNvSpPr>
          <p:nvPr>
            <p:ph type="title"/>
          </p:nvPr>
        </p:nvSpPr>
        <p:spPr/>
        <p:txBody>
          <a:bodyPr/>
          <a:lstStyle/>
          <a:p>
            <a:br>
              <a:rPr lang="en-US" dirty="0"/>
            </a:br>
            <a:r>
              <a:rPr lang="en-US" dirty="0"/>
              <a:t>Full Board Review Actions</a:t>
            </a:r>
          </a:p>
        </p:txBody>
      </p:sp>
      <p:sp>
        <p:nvSpPr>
          <p:cNvPr id="5" name="Text Placeholder 4">
            <a:extLst>
              <a:ext uri="{FF2B5EF4-FFF2-40B4-BE49-F238E27FC236}">
                <a16:creationId xmlns:a16="http://schemas.microsoft.com/office/drawing/2014/main" id="{9EF27F77-5C50-4669-A1FE-13F521EFE1D8}"/>
              </a:ext>
            </a:extLst>
          </p:cNvPr>
          <p:cNvSpPr>
            <a:spLocks noGrp="1"/>
          </p:cNvSpPr>
          <p:nvPr>
            <p:ph type="body" idx="1"/>
          </p:nvPr>
        </p:nvSpPr>
        <p:spPr/>
        <p:txBody>
          <a:bodyPr/>
          <a:lstStyle/>
          <a:p>
            <a:r>
              <a:rPr lang="en-US" b="1" u="sng" dirty="0">
                <a:solidFill>
                  <a:srgbClr val="C00000"/>
                </a:solidFill>
                <a:effectLst/>
              </a:rPr>
              <a:t>Modifications Required to Secure Approval</a:t>
            </a:r>
            <a:endParaRPr lang="en-US" u="sng" dirty="0">
              <a:effectLst/>
            </a:endParaRPr>
          </a:p>
        </p:txBody>
      </p:sp>
      <p:pic>
        <p:nvPicPr>
          <p:cNvPr id="15" name="Picture Placeholder 14">
            <a:extLst>
              <a:ext uri="{FF2B5EF4-FFF2-40B4-BE49-F238E27FC236}">
                <a16:creationId xmlns:a16="http://schemas.microsoft.com/office/drawing/2014/main" id="{6828D87E-FC6F-44B6-98FA-9A39AAA9851D}"/>
              </a:ext>
            </a:extLst>
          </p:cNvPr>
          <p:cNvPicPr>
            <a:picLocks noGrp="1" noChangeAspect="1"/>
          </p:cNvPicPr>
          <p:nvPr>
            <p:ph type="pic" idx="15"/>
          </p:nvPr>
        </p:nvPicPr>
        <p:blipFill rotWithShape="1">
          <a:blip r:embed="rId2">
            <a:extLst>
              <a:ext uri="{28A0092B-C50C-407E-A947-70E740481C1C}">
                <a14:useLocalDpi xmlns:a14="http://schemas.microsoft.com/office/drawing/2010/main" val="0"/>
              </a:ext>
            </a:extLst>
          </a:blip>
          <a:srcRect l="7811" t="21571" r="9515" b="21755"/>
          <a:stretch/>
        </p:blipFill>
        <p:spPr>
          <a:xfrm>
            <a:off x="1259633" y="1933708"/>
            <a:ext cx="2556588" cy="1608164"/>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9" name="Text Placeholder 8">
            <a:extLst>
              <a:ext uri="{FF2B5EF4-FFF2-40B4-BE49-F238E27FC236}">
                <a16:creationId xmlns:a16="http://schemas.microsoft.com/office/drawing/2014/main" id="{10CB2679-48D6-4953-A16E-2DB34E1BADB9}"/>
              </a:ext>
            </a:extLst>
          </p:cNvPr>
          <p:cNvSpPr>
            <a:spLocks noGrp="1"/>
          </p:cNvSpPr>
          <p:nvPr>
            <p:ph type="body" sz="half" idx="18"/>
          </p:nvPr>
        </p:nvSpPr>
        <p:spPr/>
        <p:txBody>
          <a:bodyPr/>
          <a:lstStyle/>
          <a:p>
            <a:r>
              <a:rPr lang="en-US" sz="1600" dirty="0"/>
              <a:t>Meets Criteria for Approval</a:t>
            </a:r>
          </a:p>
          <a:p>
            <a:r>
              <a:rPr lang="en-US" sz="1600" dirty="0"/>
              <a:t>(</a:t>
            </a:r>
            <a:r>
              <a:rPr lang="en-US" sz="1600" b="1" dirty="0">
                <a:solidFill>
                  <a:schemeClr val="accent1">
                    <a:lumMod val="60000"/>
                    <a:lumOff val="40000"/>
                  </a:schemeClr>
                </a:solidFill>
              </a:rPr>
              <a:t>HRP-314</a:t>
            </a:r>
            <a:r>
              <a:rPr lang="en-US" sz="1600" dirty="0"/>
              <a:t> WORKSHEET)</a:t>
            </a:r>
          </a:p>
        </p:txBody>
      </p:sp>
      <p:sp>
        <p:nvSpPr>
          <p:cNvPr id="6" name="Text Placeholder 5">
            <a:extLst>
              <a:ext uri="{FF2B5EF4-FFF2-40B4-BE49-F238E27FC236}">
                <a16:creationId xmlns:a16="http://schemas.microsoft.com/office/drawing/2014/main" id="{17BD60EB-310C-4895-AD86-A3F5C690B81A}"/>
              </a:ext>
            </a:extLst>
          </p:cNvPr>
          <p:cNvSpPr>
            <a:spLocks noGrp="1"/>
          </p:cNvSpPr>
          <p:nvPr>
            <p:ph type="body" sz="quarter" idx="3"/>
          </p:nvPr>
        </p:nvSpPr>
        <p:spPr/>
        <p:txBody>
          <a:bodyPr/>
          <a:lstStyle/>
          <a:p>
            <a:r>
              <a:rPr lang="en-US" b="1" u="sng" dirty="0">
                <a:solidFill>
                  <a:srgbClr val="C00000"/>
                </a:solidFill>
                <a:effectLst/>
              </a:rPr>
              <a:t>Deferral</a:t>
            </a:r>
            <a:endParaRPr lang="en-US" u="sng" dirty="0">
              <a:effectLst/>
            </a:endParaRPr>
          </a:p>
        </p:txBody>
      </p:sp>
      <p:pic>
        <p:nvPicPr>
          <p:cNvPr id="17" name="Picture Placeholder 16" descr="A picture containing sitting, drawing&#10;&#10;Description automatically generated">
            <a:extLst>
              <a:ext uri="{FF2B5EF4-FFF2-40B4-BE49-F238E27FC236}">
                <a16:creationId xmlns:a16="http://schemas.microsoft.com/office/drawing/2014/main" id="{4311A83C-783D-4E83-B591-25075B0B11BB}"/>
              </a:ext>
            </a:extLst>
          </p:cNvPr>
          <p:cNvPicPr>
            <a:picLocks noGrp="1" noChangeAspect="1"/>
          </p:cNvPicPr>
          <p:nvPr>
            <p:ph type="pic" idx="21"/>
          </p:nvPr>
        </p:nvPicPr>
        <p:blipFill rotWithShape="1">
          <a:blip r:embed="rId3">
            <a:extLst>
              <a:ext uri="{28A0092B-C50C-407E-A947-70E740481C1C}">
                <a14:useLocalDpi xmlns:a14="http://schemas.microsoft.com/office/drawing/2010/main" val="0"/>
              </a:ext>
            </a:extLst>
          </a:blip>
          <a:srcRect l="4771" t="8884" r="4709" b="7432"/>
          <a:stretch/>
        </p:blipFill>
        <p:spPr>
          <a:xfrm>
            <a:off x="4693297" y="2080727"/>
            <a:ext cx="2799185" cy="1348274"/>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10" name="Text Placeholder 9">
            <a:extLst>
              <a:ext uri="{FF2B5EF4-FFF2-40B4-BE49-F238E27FC236}">
                <a16:creationId xmlns:a16="http://schemas.microsoft.com/office/drawing/2014/main" id="{D6B48CD3-4492-4803-A713-D8CA63867350}"/>
              </a:ext>
            </a:extLst>
          </p:cNvPr>
          <p:cNvSpPr>
            <a:spLocks noGrp="1"/>
          </p:cNvSpPr>
          <p:nvPr>
            <p:ph type="body" sz="half" idx="19"/>
          </p:nvPr>
        </p:nvSpPr>
        <p:spPr/>
        <p:txBody>
          <a:bodyPr/>
          <a:lstStyle/>
          <a:p>
            <a:r>
              <a:rPr lang="en-US" sz="1600" dirty="0"/>
              <a:t>May meet Criteria for Approval</a:t>
            </a:r>
          </a:p>
          <a:p>
            <a:r>
              <a:rPr lang="en-US" sz="1600" dirty="0"/>
              <a:t>(</a:t>
            </a:r>
            <a:r>
              <a:rPr lang="en-US" sz="1600" b="1" dirty="0">
                <a:solidFill>
                  <a:schemeClr val="accent1">
                    <a:lumMod val="60000"/>
                    <a:lumOff val="40000"/>
                  </a:schemeClr>
                </a:solidFill>
              </a:rPr>
              <a:t>HRP-314</a:t>
            </a:r>
            <a:r>
              <a:rPr lang="en-US" sz="1600" dirty="0"/>
              <a:t> WORKSHEET)</a:t>
            </a:r>
          </a:p>
          <a:p>
            <a:endParaRPr lang="en-US" dirty="0"/>
          </a:p>
        </p:txBody>
      </p:sp>
      <p:sp>
        <p:nvSpPr>
          <p:cNvPr id="7" name="Text Placeholder 6">
            <a:extLst>
              <a:ext uri="{FF2B5EF4-FFF2-40B4-BE49-F238E27FC236}">
                <a16:creationId xmlns:a16="http://schemas.microsoft.com/office/drawing/2014/main" id="{AEEFCA59-EEEC-46CA-921F-ADBBD14899F1}"/>
              </a:ext>
            </a:extLst>
          </p:cNvPr>
          <p:cNvSpPr>
            <a:spLocks noGrp="1"/>
          </p:cNvSpPr>
          <p:nvPr>
            <p:ph type="body" sz="quarter" idx="13"/>
          </p:nvPr>
        </p:nvSpPr>
        <p:spPr/>
        <p:txBody>
          <a:bodyPr/>
          <a:lstStyle/>
          <a:p>
            <a:r>
              <a:rPr lang="en-US" b="1" u="sng" dirty="0">
                <a:solidFill>
                  <a:srgbClr val="C00000"/>
                </a:solidFill>
                <a:effectLst/>
              </a:rPr>
              <a:t>Disapproval</a:t>
            </a:r>
            <a:endParaRPr lang="en-US" u="sng" dirty="0">
              <a:effectLst/>
            </a:endParaRPr>
          </a:p>
        </p:txBody>
      </p:sp>
      <p:pic>
        <p:nvPicPr>
          <p:cNvPr id="19" name="Picture Placeholder 18" descr="A picture containing drawing&#10;&#10;Description automatically generated">
            <a:extLst>
              <a:ext uri="{FF2B5EF4-FFF2-40B4-BE49-F238E27FC236}">
                <a16:creationId xmlns:a16="http://schemas.microsoft.com/office/drawing/2014/main" id="{957FD03E-E986-4924-8522-70E929026FF8}"/>
              </a:ext>
            </a:extLst>
          </p:cNvPr>
          <p:cNvPicPr>
            <a:picLocks noGrp="1" noChangeAspect="1"/>
          </p:cNvPicPr>
          <p:nvPr>
            <p:ph type="pic" idx="22"/>
          </p:nvPr>
        </p:nvPicPr>
        <p:blipFill rotWithShape="1">
          <a:blip r:embed="rId4">
            <a:extLst>
              <a:ext uri="{28A0092B-C50C-407E-A947-70E740481C1C}">
                <a14:useLocalDpi xmlns:a14="http://schemas.microsoft.com/office/drawing/2010/main" val="0"/>
              </a:ext>
            </a:extLst>
          </a:blip>
          <a:srcRect l="2865" t="4712" r="3900" b="4712"/>
          <a:stretch/>
        </p:blipFill>
        <p:spPr>
          <a:xfrm>
            <a:off x="8164286" y="1934432"/>
            <a:ext cx="2883159" cy="1607294"/>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11" name="Text Placeholder 10">
            <a:extLst>
              <a:ext uri="{FF2B5EF4-FFF2-40B4-BE49-F238E27FC236}">
                <a16:creationId xmlns:a16="http://schemas.microsoft.com/office/drawing/2014/main" id="{2CB7FC1C-70D1-4A55-907C-37F5EFA7E8D5}"/>
              </a:ext>
            </a:extLst>
          </p:cNvPr>
          <p:cNvSpPr>
            <a:spLocks noGrp="1"/>
          </p:cNvSpPr>
          <p:nvPr>
            <p:ph type="body" sz="half" idx="20"/>
          </p:nvPr>
        </p:nvSpPr>
        <p:spPr>
          <a:xfrm>
            <a:off x="7975993" y="4480367"/>
            <a:ext cx="3302212" cy="1390260"/>
          </a:xfrm>
        </p:spPr>
        <p:txBody>
          <a:bodyPr>
            <a:normAutofit fontScale="92500"/>
          </a:bodyPr>
          <a:lstStyle/>
          <a:p>
            <a:r>
              <a:rPr lang="en-US" sz="1700" dirty="0"/>
              <a:t>Does not meet Criteria for Approval</a:t>
            </a:r>
          </a:p>
          <a:p>
            <a:r>
              <a:rPr lang="en-US" sz="1700" dirty="0"/>
              <a:t>(</a:t>
            </a:r>
            <a:r>
              <a:rPr lang="en-US" sz="1700" b="1" dirty="0">
                <a:solidFill>
                  <a:schemeClr val="accent1">
                    <a:lumMod val="60000"/>
                    <a:lumOff val="40000"/>
                  </a:schemeClr>
                </a:solidFill>
              </a:rPr>
              <a:t>HRP-314</a:t>
            </a:r>
            <a:r>
              <a:rPr lang="en-US" sz="1700" dirty="0"/>
              <a:t> WORKSHEET)</a:t>
            </a:r>
          </a:p>
          <a:p>
            <a:r>
              <a:rPr lang="en-US" sz="1700" dirty="0"/>
              <a:t>*Violation of Belmont Report*</a:t>
            </a:r>
          </a:p>
          <a:p>
            <a:endParaRPr lang="en-US" dirty="0"/>
          </a:p>
        </p:txBody>
      </p:sp>
      <p:sp>
        <p:nvSpPr>
          <p:cNvPr id="12" name="TextBox 11">
            <a:extLst>
              <a:ext uri="{FF2B5EF4-FFF2-40B4-BE49-F238E27FC236}">
                <a16:creationId xmlns:a16="http://schemas.microsoft.com/office/drawing/2014/main" id="{53E84C5C-1FAD-4E82-9249-37B631D09758}"/>
              </a:ext>
            </a:extLst>
          </p:cNvPr>
          <p:cNvSpPr txBox="1"/>
          <p:nvPr/>
        </p:nvSpPr>
        <p:spPr>
          <a:xfrm>
            <a:off x="1868450" y="6158093"/>
            <a:ext cx="8769531"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rPr>
              <a:t>For more information see </a:t>
            </a:r>
            <a:r>
              <a:rPr kumimoji="0" lang="en-US" sz="1800" b="1" i="0" u="none" strike="noStrike" kern="1200" cap="none" spc="0" normalizeH="0" baseline="0" noProof="0" dirty="0">
                <a:ln>
                  <a:noFill/>
                </a:ln>
                <a:solidFill>
                  <a:srgbClr val="B71E42">
                    <a:lumMod val="60000"/>
                    <a:lumOff val="40000"/>
                  </a:srgbClr>
                </a:solidFill>
                <a:effectLst/>
                <a:uLnTx/>
                <a:uFillTx/>
                <a:latin typeface="Gill Sans MT" panose="020B0502020104020203"/>
                <a:ea typeface="+mn-ea"/>
                <a:cs typeface="+mn-cs"/>
              </a:rPr>
              <a:t>HRP-103</a:t>
            </a:r>
            <a:r>
              <a:rPr kumimoji="0" lang="en-US" sz="1800" b="0" i="0" u="none" strike="noStrike" kern="1200" cap="none" spc="0" normalizeH="0" baseline="0" noProof="0" dirty="0">
                <a:ln>
                  <a:noFill/>
                </a:ln>
                <a:solidFill>
                  <a:prstClr val="black"/>
                </a:solidFill>
                <a:effectLst/>
                <a:uLnTx/>
                <a:uFillTx/>
                <a:latin typeface="Gill Sans MT" panose="020B0502020104020203"/>
                <a:ea typeface="+mn-ea"/>
                <a:cs typeface="+mn-cs"/>
              </a:rPr>
              <a:t> </a:t>
            </a:r>
            <a:r>
              <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rPr>
              <a:t>HUA Investigator Manual and “Before You Begin to Prepare Your IRB Application” in the </a:t>
            </a:r>
            <a:r>
              <a:rPr kumimoji="0" lang="en-US" sz="1800" b="1" i="0" u="none" strike="noStrike" kern="1200" cap="none" spc="0" normalizeH="0" baseline="0" noProof="0" dirty="0">
                <a:ln>
                  <a:noFill/>
                </a:ln>
                <a:solidFill>
                  <a:srgbClr val="B71E42">
                    <a:lumMod val="60000"/>
                    <a:lumOff val="40000"/>
                  </a:srgbClr>
                </a:solidFill>
                <a:effectLst/>
                <a:uLnTx/>
                <a:uFillTx/>
                <a:latin typeface="Gill Sans MT" panose="020B0502020104020203"/>
                <a:ea typeface="+mn-ea"/>
                <a:cs typeface="+mn-cs"/>
              </a:rPr>
              <a:t>IRB Lifecycle </a:t>
            </a:r>
            <a:r>
              <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rPr>
              <a:t>at cuhs.harvard.edu</a:t>
            </a:r>
          </a:p>
        </p:txBody>
      </p:sp>
    </p:spTree>
    <p:extLst>
      <p:ext uri="{BB962C8B-B14F-4D97-AF65-F5344CB8AC3E}">
        <p14:creationId xmlns:p14="http://schemas.microsoft.com/office/powerpoint/2010/main" val="29004894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FDF9410-E530-4E71-A2C0-4C24B48964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 name="Title 1">
            <a:extLst>
              <a:ext uri="{FF2B5EF4-FFF2-40B4-BE49-F238E27FC236}">
                <a16:creationId xmlns:a16="http://schemas.microsoft.com/office/drawing/2014/main" id="{F92E0214-B7C2-4507-809B-6EECCE26D975}"/>
              </a:ext>
            </a:extLst>
          </p:cNvPr>
          <p:cNvSpPr>
            <a:spLocks noGrp="1"/>
          </p:cNvSpPr>
          <p:nvPr>
            <p:ph type="ctrTitle"/>
          </p:nvPr>
        </p:nvSpPr>
        <p:spPr>
          <a:xfrm>
            <a:off x="1752966" y="1427304"/>
            <a:ext cx="8686800" cy="3241515"/>
          </a:xfrm>
        </p:spPr>
        <p:txBody>
          <a:bodyPr anchor="ctr">
            <a:normAutofit/>
          </a:bodyPr>
          <a:lstStyle/>
          <a:p>
            <a:pPr algn="ctr"/>
            <a:r>
              <a:rPr lang="en-US" sz="5400" dirty="0"/>
              <a:t>AAHRPP</a:t>
            </a:r>
          </a:p>
        </p:txBody>
      </p:sp>
      <p:cxnSp>
        <p:nvCxnSpPr>
          <p:cNvPr id="10" name="Straight Connector 9">
            <a:extLst>
              <a:ext uri="{FF2B5EF4-FFF2-40B4-BE49-F238E27FC236}">
                <a16:creationId xmlns:a16="http://schemas.microsoft.com/office/drawing/2014/main" id="{53268B1E-8861-4702-9529-5A8FB23A618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752966" y="1094758"/>
            <a:ext cx="8686800" cy="0"/>
          </a:xfrm>
          <a:prstGeom prst="line">
            <a:avLst/>
          </a:prstGeom>
          <a:ln w="31750"/>
        </p:spPr>
        <p:style>
          <a:lnRef idx="3">
            <a:schemeClr val="accent1"/>
          </a:lnRef>
          <a:fillRef idx="0">
            <a:schemeClr val="accent1"/>
          </a:fillRef>
          <a:effectRef idx="2">
            <a:schemeClr val="accent1"/>
          </a:effectRef>
          <a:fontRef idx="minor">
            <a:schemeClr val="tx1"/>
          </a:fontRef>
        </p:style>
      </p:cxnSp>
      <p:cxnSp>
        <p:nvCxnSpPr>
          <p:cNvPr id="12" name="Straight Connector 11">
            <a:extLst>
              <a:ext uri="{FF2B5EF4-FFF2-40B4-BE49-F238E27FC236}">
                <a16:creationId xmlns:a16="http://schemas.microsoft.com/office/drawing/2014/main" id="{BC6646AE-8FD6-411E-8640-6CCB250D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752966" y="4923706"/>
            <a:ext cx="868680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9821093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A572D36-69A4-4D58-9169-2C5378FE3711}"/>
              </a:ext>
            </a:extLst>
          </p:cNvPr>
          <p:cNvSpPr>
            <a:spLocks noGrp="1"/>
          </p:cNvSpPr>
          <p:nvPr>
            <p:ph type="title"/>
          </p:nvPr>
        </p:nvSpPr>
        <p:spPr/>
        <p:txBody>
          <a:bodyPr/>
          <a:lstStyle/>
          <a:p>
            <a:br>
              <a:rPr lang="en-US" dirty="0"/>
            </a:br>
            <a:r>
              <a:rPr lang="en-US" dirty="0"/>
              <a:t>Additional Considerations</a:t>
            </a:r>
          </a:p>
        </p:txBody>
      </p:sp>
      <p:sp>
        <p:nvSpPr>
          <p:cNvPr id="8" name="Text Placeholder 7">
            <a:extLst>
              <a:ext uri="{FF2B5EF4-FFF2-40B4-BE49-F238E27FC236}">
                <a16:creationId xmlns:a16="http://schemas.microsoft.com/office/drawing/2014/main" id="{92B9B5AB-C97B-4344-9505-42882C4B71D5}"/>
              </a:ext>
            </a:extLst>
          </p:cNvPr>
          <p:cNvSpPr>
            <a:spLocks noGrp="1"/>
          </p:cNvSpPr>
          <p:nvPr>
            <p:ph type="body" idx="1"/>
          </p:nvPr>
        </p:nvSpPr>
        <p:spPr/>
        <p:txBody>
          <a:bodyPr>
            <a:normAutofit fontScale="92500"/>
          </a:bodyPr>
          <a:lstStyle/>
          <a:p>
            <a:r>
              <a:rPr lang="en-US" dirty="0"/>
              <a:t>Health Insurance Portability and Accountability Act (HIPAA) </a:t>
            </a:r>
          </a:p>
        </p:txBody>
      </p:sp>
      <p:sp>
        <p:nvSpPr>
          <p:cNvPr id="9" name="Content Placeholder 8">
            <a:extLst>
              <a:ext uri="{FF2B5EF4-FFF2-40B4-BE49-F238E27FC236}">
                <a16:creationId xmlns:a16="http://schemas.microsoft.com/office/drawing/2014/main" id="{1D4A5F3E-79B9-44E7-A82D-1BAE58A5D78D}"/>
              </a:ext>
            </a:extLst>
          </p:cNvPr>
          <p:cNvSpPr>
            <a:spLocks noGrp="1"/>
          </p:cNvSpPr>
          <p:nvPr>
            <p:ph sz="half" idx="2"/>
          </p:nvPr>
        </p:nvSpPr>
        <p:spPr/>
        <p:txBody>
          <a:bodyPr>
            <a:normAutofit fontScale="92500" lnSpcReduction="10000"/>
          </a:bodyPr>
          <a:lstStyle/>
          <a:p>
            <a:r>
              <a:rPr lang="en-US" dirty="0"/>
              <a:t>Establishes national standards for protection of health information (</a:t>
            </a:r>
            <a:r>
              <a:rPr lang="en-US" b="1" dirty="0">
                <a:solidFill>
                  <a:schemeClr val="accent1">
                    <a:lumMod val="60000"/>
                    <a:lumOff val="40000"/>
                  </a:schemeClr>
                </a:solidFill>
              </a:rPr>
              <a:t>PHI</a:t>
            </a:r>
            <a:r>
              <a:rPr lang="en-US" dirty="0"/>
              <a:t>)</a:t>
            </a:r>
          </a:p>
          <a:p>
            <a:r>
              <a:rPr lang="en-US" dirty="0"/>
              <a:t>Applies to covered entities (e.g., providers with electronic records)</a:t>
            </a:r>
          </a:p>
          <a:p>
            <a:r>
              <a:rPr lang="en-US" dirty="0"/>
              <a:t>Harvard University Health Services and Harvard School of Dental Medicine are covered entities </a:t>
            </a:r>
          </a:p>
        </p:txBody>
      </p:sp>
      <p:sp>
        <p:nvSpPr>
          <p:cNvPr id="10" name="Text Placeholder 9">
            <a:extLst>
              <a:ext uri="{FF2B5EF4-FFF2-40B4-BE49-F238E27FC236}">
                <a16:creationId xmlns:a16="http://schemas.microsoft.com/office/drawing/2014/main" id="{841F1BD2-CEA6-43E6-B829-8EE3991E00A6}"/>
              </a:ext>
            </a:extLst>
          </p:cNvPr>
          <p:cNvSpPr>
            <a:spLocks noGrp="1"/>
          </p:cNvSpPr>
          <p:nvPr>
            <p:ph type="body" sz="quarter" idx="3"/>
          </p:nvPr>
        </p:nvSpPr>
        <p:spPr/>
        <p:txBody>
          <a:bodyPr>
            <a:normAutofit fontScale="92500"/>
          </a:bodyPr>
          <a:lstStyle/>
          <a:p>
            <a:r>
              <a:rPr lang="en-US" dirty="0"/>
              <a:t>Family Educational rights and Privacy Act (FERPA)</a:t>
            </a:r>
          </a:p>
        </p:txBody>
      </p:sp>
      <p:sp>
        <p:nvSpPr>
          <p:cNvPr id="11" name="Content Placeholder 10">
            <a:extLst>
              <a:ext uri="{FF2B5EF4-FFF2-40B4-BE49-F238E27FC236}">
                <a16:creationId xmlns:a16="http://schemas.microsoft.com/office/drawing/2014/main" id="{B5B41B77-EF64-4630-8BA3-0888B5986581}"/>
              </a:ext>
            </a:extLst>
          </p:cNvPr>
          <p:cNvSpPr>
            <a:spLocks noGrp="1"/>
          </p:cNvSpPr>
          <p:nvPr>
            <p:ph sz="quarter" idx="4"/>
          </p:nvPr>
        </p:nvSpPr>
        <p:spPr/>
        <p:txBody>
          <a:bodyPr>
            <a:normAutofit fontScale="92500" lnSpcReduction="10000"/>
          </a:bodyPr>
          <a:lstStyle/>
          <a:p>
            <a:r>
              <a:rPr lang="en-US" dirty="0"/>
              <a:t>Research with </a:t>
            </a:r>
            <a:r>
              <a:rPr lang="en-US" b="1" dirty="0">
                <a:solidFill>
                  <a:schemeClr val="accent1">
                    <a:lumMod val="60000"/>
                    <a:lumOff val="40000"/>
                  </a:schemeClr>
                </a:solidFill>
              </a:rPr>
              <a:t>identifiable student education records</a:t>
            </a:r>
          </a:p>
          <a:p>
            <a:r>
              <a:rPr lang="en-US" dirty="0"/>
              <a:t>Access requires written parent permission (for minors) or from the adult student unless exceptions met</a:t>
            </a:r>
          </a:p>
          <a:p>
            <a:r>
              <a:rPr lang="en-US" dirty="0"/>
              <a:t>No defined role for IRB; advises as needed</a:t>
            </a:r>
          </a:p>
        </p:txBody>
      </p:sp>
      <p:sp>
        <p:nvSpPr>
          <p:cNvPr id="12" name="TextBox 11">
            <a:extLst>
              <a:ext uri="{FF2B5EF4-FFF2-40B4-BE49-F238E27FC236}">
                <a16:creationId xmlns:a16="http://schemas.microsoft.com/office/drawing/2014/main" id="{3C649CBB-86BD-42DC-B0C6-4C76ECE50D31}"/>
              </a:ext>
            </a:extLst>
          </p:cNvPr>
          <p:cNvSpPr txBox="1"/>
          <p:nvPr/>
        </p:nvSpPr>
        <p:spPr>
          <a:xfrm>
            <a:off x="1288512" y="6146354"/>
            <a:ext cx="9607661"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rPr>
              <a:t>For more information see </a:t>
            </a:r>
            <a:r>
              <a:rPr kumimoji="0" lang="en-US" sz="1800" b="1" i="0" u="none" strike="noStrike" kern="1200" cap="none" spc="0" normalizeH="0" baseline="0" noProof="0" dirty="0">
                <a:ln>
                  <a:noFill/>
                </a:ln>
                <a:solidFill>
                  <a:srgbClr val="B71E42">
                    <a:lumMod val="60000"/>
                    <a:lumOff val="40000"/>
                  </a:srgbClr>
                </a:solidFill>
                <a:effectLst/>
                <a:uLnTx/>
                <a:uFillTx/>
                <a:latin typeface="Gill Sans MT" panose="020B0502020104020203"/>
                <a:ea typeface="+mn-ea"/>
                <a:cs typeface="+mn-cs"/>
              </a:rPr>
              <a:t>HRP-103</a:t>
            </a:r>
            <a:r>
              <a:rPr kumimoji="0" lang="en-US" sz="1800" b="0" i="0" u="none" strike="noStrike" kern="1200" cap="none" spc="0" normalizeH="0" baseline="0" noProof="0" dirty="0">
                <a:ln>
                  <a:noFill/>
                </a:ln>
                <a:solidFill>
                  <a:prstClr val="black"/>
                </a:solidFill>
                <a:effectLst/>
                <a:uLnTx/>
                <a:uFillTx/>
                <a:latin typeface="Gill Sans MT" panose="020B0502020104020203"/>
                <a:ea typeface="+mn-ea"/>
                <a:cs typeface="+mn-cs"/>
              </a:rPr>
              <a:t> </a:t>
            </a:r>
            <a:r>
              <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rPr>
              <a:t>HUA Investigator Manual, </a:t>
            </a:r>
            <a:r>
              <a:rPr kumimoji="0" lang="en-US" sz="1800" b="1" i="0" u="none" strike="noStrike" kern="1200" cap="none" spc="0" normalizeH="0" baseline="0" noProof="0" dirty="0">
                <a:ln>
                  <a:noFill/>
                </a:ln>
                <a:solidFill>
                  <a:srgbClr val="B71E42">
                    <a:lumMod val="60000"/>
                    <a:lumOff val="40000"/>
                  </a:srgbClr>
                </a:solidFill>
                <a:effectLst/>
                <a:uLnTx/>
                <a:uFillTx/>
                <a:latin typeface="Gill Sans MT" panose="020B0502020104020203"/>
                <a:ea typeface="+mn-ea"/>
                <a:cs typeface="+mn-cs"/>
              </a:rPr>
              <a:t>HRP-330 </a:t>
            </a:r>
            <a:r>
              <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rPr>
              <a:t>WORKSHEET HIPAA Authorization, and</a:t>
            </a:r>
            <a:r>
              <a:rPr kumimoji="0" lang="en-US" sz="1800" b="1" i="0" u="none" strike="noStrike" kern="1200" cap="none" spc="0" normalizeH="0" baseline="0" noProof="0" dirty="0">
                <a:ln>
                  <a:noFill/>
                </a:ln>
                <a:solidFill>
                  <a:srgbClr val="B71E42">
                    <a:lumMod val="60000"/>
                    <a:lumOff val="40000"/>
                  </a:srgbClr>
                </a:solidFill>
                <a:effectLst/>
                <a:uLnTx/>
                <a:uFillTx/>
                <a:latin typeface="Gill Sans MT" panose="020B0502020104020203"/>
                <a:ea typeface="+mn-ea"/>
                <a:cs typeface="+mn-cs"/>
              </a:rPr>
              <a:t> HRP-331 </a:t>
            </a:r>
            <a:r>
              <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rPr>
              <a:t>WORKSHEET FERPA Compliance</a:t>
            </a:r>
          </a:p>
        </p:txBody>
      </p:sp>
    </p:spTree>
    <p:extLst>
      <p:ext uri="{BB962C8B-B14F-4D97-AF65-F5344CB8AC3E}">
        <p14:creationId xmlns:p14="http://schemas.microsoft.com/office/powerpoint/2010/main" val="12368116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A55173A-D53A-4130-9BE0-2EA11555BC8B}"/>
              </a:ext>
            </a:extLst>
          </p:cNvPr>
          <p:cNvSpPr>
            <a:spLocks noGrp="1"/>
          </p:cNvSpPr>
          <p:nvPr>
            <p:ph type="title"/>
          </p:nvPr>
        </p:nvSpPr>
        <p:spPr/>
        <p:txBody>
          <a:bodyPr/>
          <a:lstStyle/>
          <a:p>
            <a:br>
              <a:rPr lang="en-US" dirty="0"/>
            </a:br>
            <a:r>
              <a:rPr lang="en-US" dirty="0"/>
              <a:t>Additional Considerations</a:t>
            </a:r>
          </a:p>
        </p:txBody>
      </p:sp>
      <p:sp>
        <p:nvSpPr>
          <p:cNvPr id="5" name="Text Placeholder 4">
            <a:extLst>
              <a:ext uri="{FF2B5EF4-FFF2-40B4-BE49-F238E27FC236}">
                <a16:creationId xmlns:a16="http://schemas.microsoft.com/office/drawing/2014/main" id="{DBBBC6DB-CC6D-4AE3-BD8F-3D9124F7FCBA}"/>
              </a:ext>
            </a:extLst>
          </p:cNvPr>
          <p:cNvSpPr>
            <a:spLocks noGrp="1"/>
          </p:cNvSpPr>
          <p:nvPr>
            <p:ph type="body" idx="1"/>
          </p:nvPr>
        </p:nvSpPr>
        <p:spPr/>
        <p:txBody>
          <a:bodyPr/>
          <a:lstStyle/>
          <a:p>
            <a:r>
              <a:rPr lang="en-US" dirty="0"/>
              <a:t>Harvard Research data Security Policy (HRDSP)</a:t>
            </a:r>
          </a:p>
        </p:txBody>
      </p:sp>
      <p:sp>
        <p:nvSpPr>
          <p:cNvPr id="6" name="Content Placeholder 5">
            <a:extLst>
              <a:ext uri="{FF2B5EF4-FFF2-40B4-BE49-F238E27FC236}">
                <a16:creationId xmlns:a16="http://schemas.microsoft.com/office/drawing/2014/main" id="{3318C005-AE16-44C3-AEED-4C8CDE15CE1F}"/>
              </a:ext>
            </a:extLst>
          </p:cNvPr>
          <p:cNvSpPr>
            <a:spLocks noGrp="1"/>
          </p:cNvSpPr>
          <p:nvPr>
            <p:ph sz="half" idx="2"/>
          </p:nvPr>
        </p:nvSpPr>
        <p:spPr/>
        <p:txBody>
          <a:bodyPr>
            <a:normAutofit fontScale="85000" lnSpcReduction="20000"/>
          </a:bodyPr>
          <a:lstStyle/>
          <a:p>
            <a:pPr marL="0" indent="0">
              <a:buNone/>
            </a:pPr>
            <a:r>
              <a:rPr lang="en-US" dirty="0"/>
              <a:t>The IRB’s responsibility is to </a:t>
            </a:r>
            <a:r>
              <a:rPr lang="en-US" b="1" dirty="0">
                <a:solidFill>
                  <a:schemeClr val="accent1">
                    <a:lumMod val="60000"/>
                    <a:lumOff val="40000"/>
                  </a:schemeClr>
                </a:solidFill>
              </a:rPr>
              <a:t>assign a level of sensitivity </a:t>
            </a:r>
            <a:r>
              <a:rPr lang="en-US" dirty="0"/>
              <a:t>(Non-Sensitive or Sensitive) based data collected/used in the research and described in the IRB application</a:t>
            </a:r>
          </a:p>
        </p:txBody>
      </p:sp>
      <p:sp>
        <p:nvSpPr>
          <p:cNvPr id="7" name="Text Placeholder 6">
            <a:extLst>
              <a:ext uri="{FF2B5EF4-FFF2-40B4-BE49-F238E27FC236}">
                <a16:creationId xmlns:a16="http://schemas.microsoft.com/office/drawing/2014/main" id="{6EA035E5-B1DA-4EEF-8344-88AF2475C4C0}"/>
              </a:ext>
            </a:extLst>
          </p:cNvPr>
          <p:cNvSpPr>
            <a:spLocks noGrp="1"/>
          </p:cNvSpPr>
          <p:nvPr>
            <p:ph type="body" sz="quarter" idx="3"/>
          </p:nvPr>
        </p:nvSpPr>
        <p:spPr/>
        <p:txBody>
          <a:bodyPr/>
          <a:lstStyle/>
          <a:p>
            <a:r>
              <a:rPr lang="en-US" dirty="0"/>
              <a:t>FDA Regulations</a:t>
            </a:r>
          </a:p>
        </p:txBody>
      </p:sp>
      <p:sp>
        <p:nvSpPr>
          <p:cNvPr id="8" name="Content Placeholder 7">
            <a:extLst>
              <a:ext uri="{FF2B5EF4-FFF2-40B4-BE49-F238E27FC236}">
                <a16:creationId xmlns:a16="http://schemas.microsoft.com/office/drawing/2014/main" id="{B2AFD0F2-BD87-4F62-B0B8-8D163A3E18A3}"/>
              </a:ext>
            </a:extLst>
          </p:cNvPr>
          <p:cNvSpPr>
            <a:spLocks noGrp="1"/>
          </p:cNvSpPr>
          <p:nvPr>
            <p:ph sz="quarter" idx="4"/>
          </p:nvPr>
        </p:nvSpPr>
        <p:spPr/>
        <p:txBody>
          <a:bodyPr>
            <a:normAutofit fontScale="85000" lnSpcReduction="20000"/>
          </a:bodyPr>
          <a:lstStyle/>
          <a:p>
            <a:pPr marL="0" indent="0">
              <a:buNone/>
            </a:pPr>
            <a:r>
              <a:rPr lang="en-US" b="1" dirty="0">
                <a:solidFill>
                  <a:schemeClr val="accent1">
                    <a:lumMod val="60000"/>
                    <a:lumOff val="40000"/>
                  </a:schemeClr>
                </a:solidFill>
              </a:rPr>
              <a:t>DEVICES </a:t>
            </a:r>
            <a:r>
              <a:rPr lang="en-US" dirty="0"/>
              <a:t>and</a:t>
            </a:r>
            <a:r>
              <a:rPr lang="en-US" b="1" dirty="0">
                <a:solidFill>
                  <a:schemeClr val="accent1">
                    <a:lumMod val="60000"/>
                    <a:lumOff val="40000"/>
                  </a:schemeClr>
                </a:solidFill>
              </a:rPr>
              <a:t> DRUGS</a:t>
            </a:r>
          </a:p>
          <a:p>
            <a:pPr marL="0" indent="0">
              <a:buNone/>
            </a:pPr>
            <a:r>
              <a:rPr lang="en-US" b="1" dirty="0">
                <a:solidFill>
                  <a:schemeClr val="accent1">
                    <a:lumMod val="60000"/>
                    <a:lumOff val="40000"/>
                  </a:schemeClr>
                </a:solidFill>
              </a:rPr>
              <a:t>Clinical investigation </a:t>
            </a:r>
            <a:r>
              <a:rPr lang="en-US" dirty="0"/>
              <a:t>means any experiment that involves a </a:t>
            </a:r>
            <a:r>
              <a:rPr lang="en-US" b="1" dirty="0">
                <a:solidFill>
                  <a:schemeClr val="accent1">
                    <a:lumMod val="60000"/>
                    <a:lumOff val="40000"/>
                  </a:schemeClr>
                </a:solidFill>
              </a:rPr>
              <a:t>test article </a:t>
            </a:r>
            <a:r>
              <a:rPr lang="en-US" dirty="0"/>
              <a:t>and one or more </a:t>
            </a:r>
            <a:r>
              <a:rPr lang="en-US" b="1" dirty="0">
                <a:solidFill>
                  <a:schemeClr val="accent1">
                    <a:lumMod val="60000"/>
                    <a:lumOff val="40000"/>
                  </a:schemeClr>
                </a:solidFill>
              </a:rPr>
              <a:t>human subjects</a:t>
            </a:r>
            <a:r>
              <a:rPr lang="en-US" dirty="0"/>
              <a:t>, and that either must meet the requirements for prior submission to the FDA or the results of which are intended to be later submitted to, or held for inspection by, the FDA as part of an application for a research or marketing permit.</a:t>
            </a:r>
          </a:p>
          <a:p>
            <a:pPr marL="0" indent="0">
              <a:buNone/>
            </a:pPr>
            <a:endParaRPr lang="en-US" dirty="0"/>
          </a:p>
        </p:txBody>
      </p:sp>
      <p:sp>
        <p:nvSpPr>
          <p:cNvPr id="9" name="TextBox 8">
            <a:extLst>
              <a:ext uri="{FF2B5EF4-FFF2-40B4-BE49-F238E27FC236}">
                <a16:creationId xmlns:a16="http://schemas.microsoft.com/office/drawing/2014/main" id="{9F2FCCA4-23D4-4B77-8EE9-A761C9FB2F5A}"/>
              </a:ext>
            </a:extLst>
          </p:cNvPr>
          <p:cNvSpPr txBox="1"/>
          <p:nvPr/>
        </p:nvSpPr>
        <p:spPr>
          <a:xfrm>
            <a:off x="1288512" y="6146354"/>
            <a:ext cx="9607661"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rPr>
              <a:t>For more information see </a:t>
            </a:r>
            <a:r>
              <a:rPr kumimoji="0" lang="en-US" sz="1800" b="1" i="0" u="none" strike="noStrike" kern="1200" cap="none" spc="0" normalizeH="0" baseline="0" noProof="0" dirty="0">
                <a:ln>
                  <a:noFill/>
                </a:ln>
                <a:solidFill>
                  <a:srgbClr val="B71E42">
                    <a:lumMod val="60000"/>
                    <a:lumOff val="40000"/>
                  </a:srgbClr>
                </a:solidFill>
                <a:effectLst/>
                <a:uLnTx/>
                <a:uFillTx/>
                <a:latin typeface="Gill Sans MT" panose="020B0502020104020203"/>
                <a:ea typeface="+mn-ea"/>
                <a:cs typeface="+mn-cs"/>
              </a:rPr>
              <a:t>HRP-309 </a:t>
            </a:r>
            <a:r>
              <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rPr>
              <a:t>WORKSHEET HUA Harvard Policies, </a:t>
            </a:r>
            <a:r>
              <a:rPr kumimoji="0" lang="en-US" sz="1800" b="1" i="0" u="none" strike="noStrike" kern="1200" cap="none" spc="0" normalizeH="0" baseline="0" noProof="0" dirty="0">
                <a:ln>
                  <a:noFill/>
                </a:ln>
                <a:solidFill>
                  <a:srgbClr val="B71E42">
                    <a:lumMod val="60000"/>
                    <a:lumOff val="40000"/>
                  </a:srgbClr>
                </a:solidFill>
                <a:effectLst/>
                <a:uLnTx/>
                <a:uFillTx/>
                <a:latin typeface="Gill Sans MT" panose="020B0502020104020203"/>
                <a:ea typeface="+mn-ea"/>
                <a:cs typeface="+mn-cs"/>
              </a:rPr>
              <a:t>HRP-335 </a:t>
            </a:r>
            <a:r>
              <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rPr>
              <a:t>WORKSHEET Provost Review,</a:t>
            </a:r>
            <a:r>
              <a:rPr kumimoji="0" lang="en-US" sz="1800" b="1" i="0" u="none" strike="noStrike" kern="1200" cap="none" spc="0" normalizeH="0" baseline="0" noProof="0" dirty="0">
                <a:ln>
                  <a:noFill/>
                </a:ln>
                <a:solidFill>
                  <a:srgbClr val="B71E42">
                    <a:lumMod val="60000"/>
                    <a:lumOff val="40000"/>
                  </a:srgbClr>
                </a:solidFill>
                <a:effectLst/>
                <a:uLnTx/>
                <a:uFillTx/>
                <a:latin typeface="Gill Sans MT" panose="020B0502020104020203"/>
                <a:ea typeface="+mn-ea"/>
                <a:cs typeface="+mn-cs"/>
              </a:rPr>
              <a:t> </a:t>
            </a:r>
            <a:r>
              <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rPr>
              <a:t>and</a:t>
            </a:r>
            <a:r>
              <a:rPr kumimoji="0" lang="en-US" sz="1800" b="1" i="0" u="none" strike="noStrike" kern="1200" cap="none" spc="0" normalizeH="0" baseline="0" noProof="0" dirty="0">
                <a:ln>
                  <a:noFill/>
                </a:ln>
                <a:solidFill>
                  <a:srgbClr val="B71E42">
                    <a:lumMod val="60000"/>
                    <a:lumOff val="40000"/>
                  </a:srgbClr>
                </a:solidFill>
                <a:effectLst/>
                <a:uLnTx/>
                <a:uFillTx/>
                <a:latin typeface="Gill Sans MT" panose="020B0502020104020203"/>
                <a:ea typeface="+mn-ea"/>
                <a:cs typeface="+mn-cs"/>
              </a:rPr>
              <a:t> HRP-336 </a:t>
            </a:r>
            <a:r>
              <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rPr>
              <a:t>WORKSHEET Harvard Research Data Security Level Decision Aid</a:t>
            </a:r>
          </a:p>
        </p:txBody>
      </p:sp>
    </p:spTree>
    <p:extLst>
      <p:ext uri="{BB962C8B-B14F-4D97-AF65-F5344CB8AC3E}">
        <p14:creationId xmlns:p14="http://schemas.microsoft.com/office/powerpoint/2010/main" val="26481450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0" name="Rectangle 49">
            <a:extLst>
              <a:ext uri="{FF2B5EF4-FFF2-40B4-BE49-F238E27FC236}">
                <a16:creationId xmlns:a16="http://schemas.microsoft.com/office/drawing/2014/main" id="{1CE580D1-F917-4567-AFB4-99AA9B52AD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52" name="Picture 51">
            <a:extLst>
              <a:ext uri="{FF2B5EF4-FFF2-40B4-BE49-F238E27FC236}">
                <a16:creationId xmlns:a16="http://schemas.microsoft.com/office/drawing/2014/main" id="{1F5620B8-A2D8-4568-B566-F0453A0D916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54" name="Straight Connector 53">
            <a:extLst>
              <a:ext uri="{FF2B5EF4-FFF2-40B4-BE49-F238E27FC236}">
                <a16:creationId xmlns:a16="http://schemas.microsoft.com/office/drawing/2014/main" id="{1C7D2BA4-4B7A-4596-8BCC-5CF71542389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C9D4B225-18E9-4C5B-94D8-2ABE6D161E4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58" name="Rectangle 57">
            <a:extLst>
              <a:ext uri="{FF2B5EF4-FFF2-40B4-BE49-F238E27FC236}">
                <a16:creationId xmlns:a16="http://schemas.microsoft.com/office/drawing/2014/main" id="{C6870151-9189-4C3A-8379-EF3D95827A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5" name="Picture 4">
            <a:extLst>
              <a:ext uri="{FF2B5EF4-FFF2-40B4-BE49-F238E27FC236}">
                <a16:creationId xmlns:a16="http://schemas.microsoft.com/office/drawing/2014/main" id="{BC76EADD-5CF2-4672-8C20-D6A32F7F1081}"/>
              </a:ext>
              <a:ext uri="{C183D7F6-B498-43B3-948B-1728B52AA6E4}">
                <adec:decorative xmlns:adec="http://schemas.microsoft.com/office/drawing/2017/decorative" val="1"/>
              </a:ext>
            </a:extLst>
          </p:cNvPr>
          <p:cNvPicPr>
            <a:picLocks noChangeAspect="1"/>
          </p:cNvPicPr>
          <p:nvPr/>
        </p:nvPicPr>
        <p:blipFill rotWithShape="1">
          <a:blip r:embed="rId4">
            <a:alphaModFix amt="50000"/>
            <a:extLst>
              <a:ext uri="{837473B0-CC2E-450A-ABE3-18F120FF3D39}">
                <a1611:picAttrSrcUrl xmlns:a1611="http://schemas.microsoft.com/office/drawing/2016/11/main" r:id="rId5"/>
              </a:ext>
            </a:extLst>
          </a:blip>
          <a:srcRect l="14277" r="9725" b="-1"/>
          <a:stretch/>
        </p:blipFill>
        <p:spPr>
          <a:xfrm>
            <a:off x="0" y="11440"/>
            <a:ext cx="12191695" cy="6857990"/>
          </a:xfrm>
          <a:prstGeom prst="rect">
            <a:avLst/>
          </a:prstGeom>
        </p:spPr>
      </p:pic>
      <p:sp>
        <p:nvSpPr>
          <p:cNvPr id="60" name="Slide Number Placeholder 7">
            <a:extLst>
              <a:ext uri="{FF2B5EF4-FFF2-40B4-BE49-F238E27FC236}">
                <a16:creationId xmlns:a16="http://schemas.microsoft.com/office/drawing/2014/main" id="{123EA69C-102A-4DD0-9547-05DCD271D159}"/>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12301" y="443732"/>
            <a:ext cx="811019" cy="503578"/>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B71E42"/>
              </a:solidFill>
              <a:effectLst/>
              <a:uLnTx/>
              <a:uFillTx/>
              <a:latin typeface="Gill Sans MT" panose="020B0502020104020203"/>
              <a:ea typeface="+mn-ea"/>
              <a:cs typeface="+mn-cs"/>
            </a:endParaRPr>
          </a:p>
        </p:txBody>
      </p:sp>
      <p:sp>
        <p:nvSpPr>
          <p:cNvPr id="62" name="Footer Placeholder 6">
            <a:extLst>
              <a:ext uri="{FF2B5EF4-FFF2-40B4-BE49-F238E27FC236}">
                <a16:creationId xmlns:a16="http://schemas.microsoft.com/office/drawing/2014/main" id="{6A862265-5CA3-4C40-8582-7534C3B03C2A}"/>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76636" y="540921"/>
            <a:ext cx="4973915" cy="309201"/>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64" name="Rectangle 63">
            <a:extLst>
              <a:ext uri="{FF2B5EF4-FFF2-40B4-BE49-F238E27FC236}">
                <a16:creationId xmlns:a16="http://schemas.microsoft.com/office/drawing/2014/main" id="{600EF80B-0391-4082-9AF5-F15B091B4C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93800"/>
            <a:ext cx="12192000" cy="5664199"/>
          </a:xfrm>
          <a:prstGeom prst="rect">
            <a:avLst/>
          </a:prstGeom>
          <a:gradFill flip="none" rotWithShape="1">
            <a:gsLst>
              <a:gs pos="0">
                <a:schemeClr val="bg2">
                  <a:lumMod val="87000"/>
                  <a:alpha val="4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2" name="Title 1"/>
          <p:cNvSpPr>
            <a:spLocks noGrp="1"/>
          </p:cNvSpPr>
          <p:nvPr>
            <p:ph type="title" idx="4294967295"/>
          </p:nvPr>
        </p:nvSpPr>
        <p:spPr>
          <a:xfrm>
            <a:off x="1130271" y="1193800"/>
            <a:ext cx="3193050" cy="4699000"/>
          </a:xfrm>
        </p:spPr>
        <p:txBody>
          <a:bodyPr vert="horz" lIns="91440" tIns="45720" rIns="91440" bIns="45720" rtlCol="0" anchor="ctr">
            <a:normAutofit/>
          </a:bodyPr>
          <a:lstStyle/>
          <a:p>
            <a:pPr algn="r"/>
            <a:r>
              <a:rPr lang="en-US" dirty="0"/>
              <a:t>Human Subjects Research</a:t>
            </a:r>
          </a:p>
        </p:txBody>
      </p:sp>
      <p:cxnSp>
        <p:nvCxnSpPr>
          <p:cNvPr id="66" name="Straight Connector 65">
            <a:extLst>
              <a:ext uri="{FF2B5EF4-FFF2-40B4-BE49-F238E27FC236}">
                <a16:creationId xmlns:a16="http://schemas.microsoft.com/office/drawing/2014/main" id="{D33AC32D-5F44-45F7-A0BD-7C11A86BED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600200"/>
            <a:ext cx="0" cy="3657600"/>
          </a:xfrm>
          <a:prstGeom prst="line">
            <a:avLst/>
          </a:prstGeom>
          <a:ln w="31750">
            <a:solidFill>
              <a:schemeClr val="tx1">
                <a:alpha val="80000"/>
              </a:schemeClr>
            </a:solidFill>
          </a:ln>
        </p:spPr>
        <p:style>
          <a:lnRef idx="1">
            <a:schemeClr val="accent1"/>
          </a:lnRef>
          <a:fillRef idx="0">
            <a:schemeClr val="accent1"/>
          </a:fillRef>
          <a:effectRef idx="0">
            <a:schemeClr val="accent1"/>
          </a:effectRef>
          <a:fontRef idx="minor">
            <a:schemeClr val="tx1"/>
          </a:fontRef>
        </p:style>
      </p:cxnSp>
      <p:sp>
        <p:nvSpPr>
          <p:cNvPr id="4" name="Content Placeholder 3"/>
          <p:cNvSpPr>
            <a:spLocks noGrp="1"/>
          </p:cNvSpPr>
          <p:nvPr>
            <p:ph idx="1"/>
          </p:nvPr>
        </p:nvSpPr>
        <p:spPr>
          <a:xfrm>
            <a:off x="4976636" y="1193800"/>
            <a:ext cx="6483840" cy="4699000"/>
          </a:xfrm>
        </p:spPr>
        <p:txBody>
          <a:bodyPr vert="horz" lIns="91440" tIns="45720" rIns="91440" bIns="45720" rtlCol="0" anchor="ctr">
            <a:normAutofit/>
          </a:bodyPr>
          <a:lstStyle/>
          <a:p>
            <a:pPr marL="0"/>
            <a:endParaRPr lang="en-US" dirty="0"/>
          </a:p>
          <a:p>
            <a:pPr marL="0" indent="0">
              <a:buNone/>
            </a:pPr>
            <a:r>
              <a:rPr lang="en-US" dirty="0"/>
              <a:t>For more on the DHHS definitions of research and human subject see:</a:t>
            </a:r>
          </a:p>
          <a:p>
            <a:r>
              <a:rPr lang="en-US" b="1" dirty="0">
                <a:solidFill>
                  <a:schemeClr val="accent1">
                    <a:lumMod val="60000"/>
                    <a:lumOff val="40000"/>
                  </a:schemeClr>
                </a:solidFill>
              </a:rPr>
              <a:t>HRP-101</a:t>
            </a:r>
            <a:r>
              <a:rPr lang="en-US" dirty="0"/>
              <a:t> HUA Human Research Protection Program Plan</a:t>
            </a:r>
          </a:p>
          <a:p>
            <a:r>
              <a:rPr lang="en-US" b="1" dirty="0">
                <a:solidFill>
                  <a:schemeClr val="accent1">
                    <a:lumMod val="60000"/>
                    <a:lumOff val="40000"/>
                  </a:schemeClr>
                </a:solidFill>
              </a:rPr>
              <a:t>HRP-103</a:t>
            </a:r>
            <a:r>
              <a:rPr lang="en-US" dirty="0"/>
              <a:t> HUA Investigator Manual</a:t>
            </a:r>
          </a:p>
          <a:p>
            <a:r>
              <a:rPr lang="en-US" b="1" dirty="0">
                <a:solidFill>
                  <a:schemeClr val="accent1">
                    <a:lumMod val="60000"/>
                    <a:lumOff val="40000"/>
                  </a:schemeClr>
                </a:solidFill>
              </a:rPr>
              <a:t>HRP-310 </a:t>
            </a:r>
            <a:r>
              <a:rPr lang="en-US" dirty="0"/>
              <a:t>WORKSHEET Human Research Determination</a:t>
            </a:r>
          </a:p>
          <a:p>
            <a:r>
              <a:rPr lang="en-US" dirty="0"/>
              <a:t>“Do You Need IRB Review…and Why?” in the </a:t>
            </a:r>
            <a:r>
              <a:rPr lang="en-US" b="1" dirty="0">
                <a:solidFill>
                  <a:schemeClr val="accent1">
                    <a:lumMod val="60000"/>
                    <a:lumOff val="40000"/>
                  </a:schemeClr>
                </a:solidFill>
              </a:rPr>
              <a:t>IRB Lifecycle </a:t>
            </a:r>
            <a:r>
              <a:rPr lang="en-US" dirty="0"/>
              <a:t>at cuhs.harvard.edu</a:t>
            </a:r>
          </a:p>
          <a:p>
            <a:pPr marL="0"/>
            <a:endParaRPr lang="en-US" b="1" dirty="0"/>
          </a:p>
        </p:txBody>
      </p:sp>
      <p:sp>
        <p:nvSpPr>
          <p:cNvPr id="68" name="Date Placeholder 1">
            <a:extLst>
              <a:ext uri="{FF2B5EF4-FFF2-40B4-BE49-F238E27FC236}">
                <a16:creationId xmlns:a16="http://schemas.microsoft.com/office/drawing/2014/main" id="{3FBF03E8-C602-4192-9C52-F84B29FDCC88}"/>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23229" y="6007878"/>
            <a:ext cx="3500715" cy="309201"/>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767745004"/>
      </p:ext>
    </p:extLst>
  </p:cSld>
  <p:clrMapOvr>
    <a:overrideClrMapping bg1="dk1" tx1="lt1" bg2="dk2" tx2="lt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0" name="Rectangle 49">
            <a:extLst>
              <a:ext uri="{FF2B5EF4-FFF2-40B4-BE49-F238E27FC236}">
                <a16:creationId xmlns:a16="http://schemas.microsoft.com/office/drawing/2014/main" id="{1CE580D1-F917-4567-AFB4-99AA9B52AD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52" name="Picture 51">
            <a:extLst>
              <a:ext uri="{FF2B5EF4-FFF2-40B4-BE49-F238E27FC236}">
                <a16:creationId xmlns:a16="http://schemas.microsoft.com/office/drawing/2014/main" id="{1F5620B8-A2D8-4568-B566-F0453A0D916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54" name="Straight Connector 53">
            <a:extLst>
              <a:ext uri="{FF2B5EF4-FFF2-40B4-BE49-F238E27FC236}">
                <a16:creationId xmlns:a16="http://schemas.microsoft.com/office/drawing/2014/main" id="{1C7D2BA4-4B7A-4596-8BCC-5CF71542389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C9D4B225-18E9-4C5B-94D8-2ABE6D161E4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58" name="Rectangle 57">
            <a:extLst>
              <a:ext uri="{FF2B5EF4-FFF2-40B4-BE49-F238E27FC236}">
                <a16:creationId xmlns:a16="http://schemas.microsoft.com/office/drawing/2014/main" id="{C6870151-9189-4C3A-8379-EF3D95827A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5" name="Picture 4">
            <a:extLst>
              <a:ext uri="{FF2B5EF4-FFF2-40B4-BE49-F238E27FC236}">
                <a16:creationId xmlns:a16="http://schemas.microsoft.com/office/drawing/2014/main" id="{BC76EADD-5CF2-4672-8C20-D6A32F7F1081}"/>
              </a:ext>
              <a:ext uri="{C183D7F6-B498-43B3-948B-1728B52AA6E4}">
                <adec:decorative xmlns:adec="http://schemas.microsoft.com/office/drawing/2017/decorative" val="1"/>
              </a:ext>
            </a:extLst>
          </p:cNvPr>
          <p:cNvPicPr>
            <a:picLocks noChangeAspect="1"/>
          </p:cNvPicPr>
          <p:nvPr/>
        </p:nvPicPr>
        <p:blipFill rotWithShape="1">
          <a:blip r:embed="rId4">
            <a:alphaModFix amt="50000"/>
            <a:extLst>
              <a:ext uri="{837473B0-CC2E-450A-ABE3-18F120FF3D39}">
                <a1611:picAttrSrcUrl xmlns:a1611="http://schemas.microsoft.com/office/drawing/2016/11/main" r:id="rId5"/>
              </a:ext>
            </a:extLst>
          </a:blip>
          <a:srcRect l="14277" r="9725" b="-1"/>
          <a:stretch/>
        </p:blipFill>
        <p:spPr>
          <a:xfrm>
            <a:off x="0" y="11440"/>
            <a:ext cx="12191695" cy="6857990"/>
          </a:xfrm>
          <a:prstGeom prst="rect">
            <a:avLst/>
          </a:prstGeom>
        </p:spPr>
      </p:pic>
      <p:sp>
        <p:nvSpPr>
          <p:cNvPr id="60" name="Slide Number Placeholder 7">
            <a:extLst>
              <a:ext uri="{FF2B5EF4-FFF2-40B4-BE49-F238E27FC236}">
                <a16:creationId xmlns:a16="http://schemas.microsoft.com/office/drawing/2014/main" id="{123EA69C-102A-4DD0-9547-05DCD271D159}"/>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12301" y="443732"/>
            <a:ext cx="811019" cy="503578"/>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B71E42"/>
              </a:solidFill>
              <a:effectLst/>
              <a:uLnTx/>
              <a:uFillTx/>
              <a:latin typeface="Gill Sans MT" panose="020B0502020104020203"/>
              <a:ea typeface="+mn-ea"/>
              <a:cs typeface="+mn-cs"/>
            </a:endParaRPr>
          </a:p>
        </p:txBody>
      </p:sp>
      <p:sp>
        <p:nvSpPr>
          <p:cNvPr id="62" name="Footer Placeholder 6">
            <a:extLst>
              <a:ext uri="{FF2B5EF4-FFF2-40B4-BE49-F238E27FC236}">
                <a16:creationId xmlns:a16="http://schemas.microsoft.com/office/drawing/2014/main" id="{6A862265-5CA3-4C40-8582-7534C3B03C2A}"/>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76636" y="540921"/>
            <a:ext cx="4973915" cy="309201"/>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64" name="Rectangle 63">
            <a:extLst>
              <a:ext uri="{FF2B5EF4-FFF2-40B4-BE49-F238E27FC236}">
                <a16:creationId xmlns:a16="http://schemas.microsoft.com/office/drawing/2014/main" id="{600EF80B-0391-4082-9AF5-F15B091B4C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93800"/>
            <a:ext cx="12192000" cy="5664199"/>
          </a:xfrm>
          <a:prstGeom prst="rect">
            <a:avLst/>
          </a:prstGeom>
          <a:gradFill flip="none" rotWithShape="1">
            <a:gsLst>
              <a:gs pos="0">
                <a:schemeClr val="bg2">
                  <a:lumMod val="87000"/>
                  <a:alpha val="4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2" name="Title 1"/>
          <p:cNvSpPr>
            <a:spLocks noGrp="1"/>
          </p:cNvSpPr>
          <p:nvPr>
            <p:ph type="title" idx="4294967295"/>
          </p:nvPr>
        </p:nvSpPr>
        <p:spPr>
          <a:xfrm>
            <a:off x="1130271" y="1193800"/>
            <a:ext cx="3193050" cy="4699000"/>
          </a:xfrm>
        </p:spPr>
        <p:txBody>
          <a:bodyPr vert="horz" lIns="91440" tIns="45720" rIns="91440" bIns="45720" rtlCol="0" anchor="ctr">
            <a:normAutofit/>
          </a:bodyPr>
          <a:lstStyle/>
          <a:p>
            <a:pPr algn="r"/>
            <a:r>
              <a:rPr lang="en-US" dirty="0"/>
              <a:t>Possible Questions</a:t>
            </a:r>
          </a:p>
        </p:txBody>
      </p:sp>
      <p:cxnSp>
        <p:nvCxnSpPr>
          <p:cNvPr id="66" name="Straight Connector 65">
            <a:extLst>
              <a:ext uri="{FF2B5EF4-FFF2-40B4-BE49-F238E27FC236}">
                <a16:creationId xmlns:a16="http://schemas.microsoft.com/office/drawing/2014/main" id="{D33AC32D-5F44-45F7-A0BD-7C11A86BED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600200"/>
            <a:ext cx="0" cy="3657600"/>
          </a:xfrm>
          <a:prstGeom prst="line">
            <a:avLst/>
          </a:prstGeom>
          <a:ln w="31750">
            <a:solidFill>
              <a:schemeClr val="tx1">
                <a:alpha val="80000"/>
              </a:schemeClr>
            </a:solidFill>
          </a:ln>
        </p:spPr>
        <p:style>
          <a:lnRef idx="1">
            <a:schemeClr val="accent1"/>
          </a:lnRef>
          <a:fillRef idx="0">
            <a:schemeClr val="accent1"/>
          </a:fillRef>
          <a:effectRef idx="0">
            <a:schemeClr val="accent1"/>
          </a:effectRef>
          <a:fontRef idx="minor">
            <a:schemeClr val="tx1"/>
          </a:fontRef>
        </p:style>
      </p:cxnSp>
      <p:sp>
        <p:nvSpPr>
          <p:cNvPr id="4" name="Content Placeholder 3"/>
          <p:cNvSpPr>
            <a:spLocks noGrp="1"/>
          </p:cNvSpPr>
          <p:nvPr>
            <p:ph idx="1"/>
          </p:nvPr>
        </p:nvSpPr>
        <p:spPr>
          <a:xfrm>
            <a:off x="4908553" y="1222828"/>
            <a:ext cx="6483840" cy="4699000"/>
          </a:xfrm>
        </p:spPr>
        <p:txBody>
          <a:bodyPr vert="horz" lIns="91440" tIns="45720" rIns="91440" bIns="45720" rtlCol="0" anchor="ctr">
            <a:normAutofit/>
          </a:bodyPr>
          <a:lstStyle/>
          <a:p>
            <a:r>
              <a:rPr lang="en-US" dirty="0"/>
              <a:t>What are the three fundamental ethical principles of the Belmont Report? </a:t>
            </a:r>
          </a:p>
          <a:p>
            <a:r>
              <a:rPr lang="en-US" dirty="0"/>
              <a:t>What is the Common Rule (45 CFR 46)?</a:t>
            </a:r>
          </a:p>
          <a:p>
            <a:r>
              <a:rPr lang="en-US" dirty="0"/>
              <a:t>What is the Office for Human Research Protections (OHRP)?</a:t>
            </a:r>
          </a:p>
          <a:p>
            <a:r>
              <a:rPr lang="en-US" dirty="0"/>
              <a:t>What types of research are regulated by the FDA?</a:t>
            </a:r>
          </a:p>
          <a:p>
            <a:r>
              <a:rPr lang="en-US" dirty="0"/>
              <a:t>What is HIPAA and what is its relevance to human research? </a:t>
            </a:r>
          </a:p>
        </p:txBody>
      </p:sp>
      <p:sp>
        <p:nvSpPr>
          <p:cNvPr id="68" name="Date Placeholder 1">
            <a:extLst>
              <a:ext uri="{FF2B5EF4-FFF2-40B4-BE49-F238E27FC236}">
                <a16:creationId xmlns:a16="http://schemas.microsoft.com/office/drawing/2014/main" id="{3FBF03E8-C602-4192-9C52-F84B29FDCC88}"/>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23229" y="6007878"/>
            <a:ext cx="3500715" cy="309201"/>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3422507034"/>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1" name="Rectangle 106">
            <a:extLst>
              <a:ext uri="{FF2B5EF4-FFF2-40B4-BE49-F238E27FC236}">
                <a16:creationId xmlns:a16="http://schemas.microsoft.com/office/drawing/2014/main" id="{1CE580D1-F917-4567-AFB4-99AA9B52AD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42" name="Picture 108">
            <a:extLst>
              <a:ext uri="{FF2B5EF4-FFF2-40B4-BE49-F238E27FC236}">
                <a16:creationId xmlns:a16="http://schemas.microsoft.com/office/drawing/2014/main" id="{1F5620B8-A2D8-4568-B566-F0453A0D916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43" name="Straight Connector 110">
            <a:extLst>
              <a:ext uri="{FF2B5EF4-FFF2-40B4-BE49-F238E27FC236}">
                <a16:creationId xmlns:a16="http://schemas.microsoft.com/office/drawing/2014/main" id="{1C7D2BA4-4B7A-4596-8BCC-5CF71542389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112">
            <a:extLst>
              <a:ext uri="{FF2B5EF4-FFF2-40B4-BE49-F238E27FC236}">
                <a16:creationId xmlns:a16="http://schemas.microsoft.com/office/drawing/2014/main" id="{C9D4B225-18E9-4C5B-94D8-2ABE6D161E4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145" name="Rectangle 114">
            <a:extLst>
              <a:ext uri="{FF2B5EF4-FFF2-40B4-BE49-F238E27FC236}">
                <a16:creationId xmlns:a16="http://schemas.microsoft.com/office/drawing/2014/main" id="{C6870151-9189-4C3A-8379-EF3D95827A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8" name="Content Placeholder 7">
            <a:extLst>
              <a:ext uri="{FF2B5EF4-FFF2-40B4-BE49-F238E27FC236}">
                <a16:creationId xmlns:a16="http://schemas.microsoft.com/office/drawing/2014/main" id="{26A68BF1-47D6-49B8-ABCF-FE1BE7716FD8}"/>
              </a:ext>
            </a:extLst>
          </p:cNvPr>
          <p:cNvPicPr>
            <a:picLocks noGrp="1" noChangeAspect="1"/>
          </p:cNvPicPr>
          <p:nvPr>
            <p:ph idx="1"/>
          </p:nvPr>
        </p:nvPicPr>
        <p:blipFill rotWithShape="1">
          <a:blip r:embed="rId3">
            <a:alphaModFix amt="50000"/>
            <a:extLst>
              <a:ext uri="{837473B0-CC2E-450A-ABE3-18F120FF3D39}">
                <a1611:picAttrSrcUrl xmlns:a1611="http://schemas.microsoft.com/office/drawing/2016/11/main" r:id="rId4"/>
              </a:ext>
            </a:extLst>
          </a:blip>
          <a:srcRect l="14277" r="9725" b="-1"/>
          <a:stretch/>
        </p:blipFill>
        <p:spPr>
          <a:xfrm>
            <a:off x="305" y="10"/>
            <a:ext cx="12191695" cy="6857990"/>
          </a:xfrm>
          <a:prstGeom prst="rect">
            <a:avLst/>
          </a:prstGeom>
        </p:spPr>
      </p:pic>
      <p:sp>
        <p:nvSpPr>
          <p:cNvPr id="146" name="Slide Number Placeholder 7">
            <a:extLst>
              <a:ext uri="{FF2B5EF4-FFF2-40B4-BE49-F238E27FC236}">
                <a16:creationId xmlns:a16="http://schemas.microsoft.com/office/drawing/2014/main" id="{123EA69C-102A-4DD0-9547-05DCD271D159}"/>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12301" y="443732"/>
            <a:ext cx="811019" cy="503578"/>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B71E42"/>
              </a:solidFill>
              <a:effectLst/>
              <a:uLnTx/>
              <a:uFillTx/>
              <a:latin typeface="Gill Sans MT" panose="020B0502020104020203"/>
              <a:ea typeface="+mn-ea"/>
              <a:cs typeface="+mn-cs"/>
            </a:endParaRPr>
          </a:p>
        </p:txBody>
      </p:sp>
      <p:sp>
        <p:nvSpPr>
          <p:cNvPr id="147" name="Footer Placeholder 6">
            <a:extLst>
              <a:ext uri="{FF2B5EF4-FFF2-40B4-BE49-F238E27FC236}">
                <a16:creationId xmlns:a16="http://schemas.microsoft.com/office/drawing/2014/main" id="{6A862265-5CA3-4C40-8582-7534C3B03C2A}"/>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76636" y="540921"/>
            <a:ext cx="4973915" cy="309201"/>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148" name="Rectangle 120">
            <a:extLst>
              <a:ext uri="{FF2B5EF4-FFF2-40B4-BE49-F238E27FC236}">
                <a16:creationId xmlns:a16="http://schemas.microsoft.com/office/drawing/2014/main" id="{600EF80B-0391-4082-9AF5-F15B091B4C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93800"/>
            <a:ext cx="12192000" cy="5664199"/>
          </a:xfrm>
          <a:prstGeom prst="rect">
            <a:avLst/>
          </a:prstGeom>
          <a:gradFill flip="none" rotWithShape="1">
            <a:gsLst>
              <a:gs pos="0">
                <a:schemeClr val="bg2">
                  <a:lumMod val="87000"/>
                  <a:alpha val="4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4" name="Title 3">
            <a:extLst>
              <a:ext uri="{FF2B5EF4-FFF2-40B4-BE49-F238E27FC236}">
                <a16:creationId xmlns:a16="http://schemas.microsoft.com/office/drawing/2014/main" id="{144B9B65-2F4F-46FE-9823-A0432A48783D}"/>
              </a:ext>
            </a:extLst>
          </p:cNvPr>
          <p:cNvSpPr>
            <a:spLocks noGrp="1"/>
          </p:cNvSpPr>
          <p:nvPr>
            <p:ph type="title"/>
          </p:nvPr>
        </p:nvSpPr>
        <p:spPr>
          <a:xfrm>
            <a:off x="1130271" y="1193800"/>
            <a:ext cx="3193050" cy="4699000"/>
          </a:xfrm>
        </p:spPr>
        <p:txBody>
          <a:bodyPr vert="horz" lIns="91440" tIns="45720" rIns="91440" bIns="45720" rtlCol="0" anchor="ctr">
            <a:normAutofit/>
          </a:bodyPr>
          <a:lstStyle/>
          <a:p>
            <a:pPr algn="r"/>
            <a:r>
              <a:rPr lang="en-US" sz="3200" dirty="0"/>
              <a:t>What is AAHRPP?</a:t>
            </a:r>
          </a:p>
        </p:txBody>
      </p:sp>
      <p:cxnSp>
        <p:nvCxnSpPr>
          <p:cNvPr id="149" name="Straight Connector 122">
            <a:extLst>
              <a:ext uri="{FF2B5EF4-FFF2-40B4-BE49-F238E27FC236}">
                <a16:creationId xmlns:a16="http://schemas.microsoft.com/office/drawing/2014/main" id="{D33AC32D-5F44-45F7-A0BD-7C11A86BED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600200"/>
            <a:ext cx="0" cy="3657600"/>
          </a:xfrm>
          <a:prstGeom prst="line">
            <a:avLst/>
          </a:prstGeom>
          <a:ln w="31750">
            <a:solidFill>
              <a:schemeClr val="tx1">
                <a:alpha val="80000"/>
              </a:schemeClr>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962AC55D-C63A-463D-9515-19D22EEFF3AD}"/>
              </a:ext>
            </a:extLst>
          </p:cNvPr>
          <p:cNvSpPr>
            <a:spLocks noGrp="1"/>
          </p:cNvSpPr>
          <p:nvPr>
            <p:ph type="body" sz="half" idx="2"/>
          </p:nvPr>
        </p:nvSpPr>
        <p:spPr>
          <a:xfrm>
            <a:off x="4976327" y="1307815"/>
            <a:ext cx="6085091" cy="4699000"/>
          </a:xfrm>
        </p:spPr>
        <p:txBody>
          <a:bodyPr vert="horz" lIns="91440" tIns="45720" rIns="91440" bIns="45720" rtlCol="0" anchor="ctr">
            <a:normAutofit/>
          </a:bodyPr>
          <a:lstStyle/>
          <a:p>
            <a:r>
              <a:rPr lang="en-US" b="1" dirty="0">
                <a:solidFill>
                  <a:schemeClr val="accent1">
                    <a:lumMod val="60000"/>
                    <a:lumOff val="40000"/>
                  </a:schemeClr>
                </a:solidFill>
              </a:rPr>
              <a:t>AAHRPP</a:t>
            </a:r>
            <a:r>
              <a:rPr lang="en-US" dirty="0"/>
              <a:t>: Association for the Accreditation of Human Research Protection Programs</a:t>
            </a:r>
          </a:p>
          <a:p>
            <a:r>
              <a:rPr lang="en-US" b="1" dirty="0">
                <a:solidFill>
                  <a:schemeClr val="accent1">
                    <a:lumMod val="60000"/>
                    <a:lumOff val="40000"/>
                  </a:schemeClr>
                </a:solidFill>
              </a:rPr>
              <a:t>MISSION</a:t>
            </a:r>
            <a:r>
              <a:rPr lang="en-US" dirty="0"/>
              <a:t>: “AAHRPP accredits high-quality human research protection programs in order to promote excellent, ethically sound research. Through partnerships with research organizations, researchers, sponsors, and the public, AAHRPP encourages effective, efficient, and innovative systems of protection for human research participants.”</a:t>
            </a:r>
          </a:p>
        </p:txBody>
      </p:sp>
      <p:sp>
        <p:nvSpPr>
          <p:cNvPr id="150" name="Date Placeholder 1">
            <a:extLst>
              <a:ext uri="{FF2B5EF4-FFF2-40B4-BE49-F238E27FC236}">
                <a16:creationId xmlns:a16="http://schemas.microsoft.com/office/drawing/2014/main" id="{3FBF03E8-C602-4192-9C52-F84B29FDCC88}"/>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23229" y="6007878"/>
            <a:ext cx="3500715" cy="309201"/>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1170640700"/>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1" name="Rectangle 106">
            <a:extLst>
              <a:ext uri="{FF2B5EF4-FFF2-40B4-BE49-F238E27FC236}">
                <a16:creationId xmlns:a16="http://schemas.microsoft.com/office/drawing/2014/main" id="{1CE580D1-F917-4567-AFB4-99AA9B52AD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42" name="Picture 108">
            <a:extLst>
              <a:ext uri="{FF2B5EF4-FFF2-40B4-BE49-F238E27FC236}">
                <a16:creationId xmlns:a16="http://schemas.microsoft.com/office/drawing/2014/main" id="{1F5620B8-A2D8-4568-B566-F0453A0D916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43" name="Straight Connector 110">
            <a:extLst>
              <a:ext uri="{FF2B5EF4-FFF2-40B4-BE49-F238E27FC236}">
                <a16:creationId xmlns:a16="http://schemas.microsoft.com/office/drawing/2014/main" id="{1C7D2BA4-4B7A-4596-8BCC-5CF71542389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112">
            <a:extLst>
              <a:ext uri="{FF2B5EF4-FFF2-40B4-BE49-F238E27FC236}">
                <a16:creationId xmlns:a16="http://schemas.microsoft.com/office/drawing/2014/main" id="{C9D4B225-18E9-4C5B-94D8-2ABE6D161E4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145" name="Rectangle 114">
            <a:extLst>
              <a:ext uri="{FF2B5EF4-FFF2-40B4-BE49-F238E27FC236}">
                <a16:creationId xmlns:a16="http://schemas.microsoft.com/office/drawing/2014/main" id="{C6870151-9189-4C3A-8379-EF3D95827A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8" name="Content Placeholder 7">
            <a:extLst>
              <a:ext uri="{FF2B5EF4-FFF2-40B4-BE49-F238E27FC236}">
                <a16:creationId xmlns:a16="http://schemas.microsoft.com/office/drawing/2014/main" id="{26A68BF1-47D6-49B8-ABCF-FE1BE7716FD8}"/>
              </a:ext>
            </a:extLst>
          </p:cNvPr>
          <p:cNvPicPr>
            <a:picLocks noGrp="1" noChangeAspect="1"/>
          </p:cNvPicPr>
          <p:nvPr>
            <p:ph idx="1"/>
          </p:nvPr>
        </p:nvPicPr>
        <p:blipFill rotWithShape="1">
          <a:blip r:embed="rId3">
            <a:alphaModFix amt="50000"/>
            <a:extLst>
              <a:ext uri="{837473B0-CC2E-450A-ABE3-18F120FF3D39}">
                <a1611:picAttrSrcUrl xmlns:a1611="http://schemas.microsoft.com/office/drawing/2016/11/main" r:id="rId4"/>
              </a:ext>
            </a:extLst>
          </a:blip>
          <a:srcRect l="14277" r="9725" b="-1"/>
          <a:stretch/>
        </p:blipFill>
        <p:spPr>
          <a:xfrm>
            <a:off x="305" y="10"/>
            <a:ext cx="12191695" cy="6857990"/>
          </a:xfrm>
          <a:prstGeom prst="rect">
            <a:avLst/>
          </a:prstGeom>
        </p:spPr>
      </p:pic>
      <p:sp>
        <p:nvSpPr>
          <p:cNvPr id="146" name="Slide Number Placeholder 7">
            <a:extLst>
              <a:ext uri="{FF2B5EF4-FFF2-40B4-BE49-F238E27FC236}">
                <a16:creationId xmlns:a16="http://schemas.microsoft.com/office/drawing/2014/main" id="{123EA69C-102A-4DD0-9547-05DCD271D159}"/>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12301" y="443732"/>
            <a:ext cx="811019" cy="503578"/>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B71E42"/>
              </a:solidFill>
              <a:effectLst/>
              <a:uLnTx/>
              <a:uFillTx/>
              <a:latin typeface="Gill Sans MT" panose="020B0502020104020203"/>
              <a:ea typeface="+mn-ea"/>
              <a:cs typeface="+mn-cs"/>
            </a:endParaRPr>
          </a:p>
        </p:txBody>
      </p:sp>
      <p:sp>
        <p:nvSpPr>
          <p:cNvPr id="147" name="Footer Placeholder 6">
            <a:extLst>
              <a:ext uri="{FF2B5EF4-FFF2-40B4-BE49-F238E27FC236}">
                <a16:creationId xmlns:a16="http://schemas.microsoft.com/office/drawing/2014/main" id="{6A862265-5CA3-4C40-8582-7534C3B03C2A}"/>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76636" y="540921"/>
            <a:ext cx="4973915" cy="309201"/>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148" name="Rectangle 120">
            <a:extLst>
              <a:ext uri="{FF2B5EF4-FFF2-40B4-BE49-F238E27FC236}">
                <a16:creationId xmlns:a16="http://schemas.microsoft.com/office/drawing/2014/main" id="{600EF80B-0391-4082-9AF5-F15B091B4C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93800"/>
            <a:ext cx="12192000" cy="5664199"/>
          </a:xfrm>
          <a:prstGeom prst="rect">
            <a:avLst/>
          </a:prstGeom>
          <a:gradFill flip="none" rotWithShape="1">
            <a:gsLst>
              <a:gs pos="0">
                <a:schemeClr val="bg2">
                  <a:lumMod val="87000"/>
                  <a:alpha val="4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4" name="Title 3">
            <a:extLst>
              <a:ext uri="{FF2B5EF4-FFF2-40B4-BE49-F238E27FC236}">
                <a16:creationId xmlns:a16="http://schemas.microsoft.com/office/drawing/2014/main" id="{144B9B65-2F4F-46FE-9823-A0432A48783D}"/>
              </a:ext>
            </a:extLst>
          </p:cNvPr>
          <p:cNvSpPr>
            <a:spLocks noGrp="1"/>
          </p:cNvSpPr>
          <p:nvPr>
            <p:ph type="title"/>
          </p:nvPr>
        </p:nvSpPr>
        <p:spPr>
          <a:xfrm>
            <a:off x="1130271" y="1193800"/>
            <a:ext cx="3193050" cy="4699000"/>
          </a:xfrm>
        </p:spPr>
        <p:txBody>
          <a:bodyPr vert="horz" lIns="91440" tIns="45720" rIns="91440" bIns="45720" rtlCol="0" anchor="ctr">
            <a:normAutofit/>
          </a:bodyPr>
          <a:lstStyle/>
          <a:p>
            <a:pPr algn="r"/>
            <a:r>
              <a:rPr lang="en-US" sz="3200" dirty="0"/>
              <a:t>AAHRPP Principles</a:t>
            </a:r>
          </a:p>
        </p:txBody>
      </p:sp>
      <p:cxnSp>
        <p:nvCxnSpPr>
          <p:cNvPr id="149" name="Straight Connector 122">
            <a:extLst>
              <a:ext uri="{FF2B5EF4-FFF2-40B4-BE49-F238E27FC236}">
                <a16:creationId xmlns:a16="http://schemas.microsoft.com/office/drawing/2014/main" id="{D33AC32D-5F44-45F7-A0BD-7C11A86BED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600200"/>
            <a:ext cx="0" cy="3657600"/>
          </a:xfrm>
          <a:prstGeom prst="line">
            <a:avLst/>
          </a:prstGeom>
          <a:ln w="31750">
            <a:solidFill>
              <a:schemeClr val="tx1">
                <a:alpha val="80000"/>
              </a:schemeClr>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962AC55D-C63A-463D-9515-19D22EEFF3AD}"/>
              </a:ext>
            </a:extLst>
          </p:cNvPr>
          <p:cNvSpPr>
            <a:spLocks noGrp="1"/>
          </p:cNvSpPr>
          <p:nvPr>
            <p:ph type="body" sz="half" idx="2"/>
          </p:nvPr>
        </p:nvSpPr>
        <p:spPr>
          <a:xfrm>
            <a:off x="4976327" y="1391033"/>
            <a:ext cx="6085091" cy="4699000"/>
          </a:xfrm>
        </p:spPr>
        <p:txBody>
          <a:bodyPr vert="horz" lIns="91440" tIns="45720" rIns="91440" bIns="45720" rtlCol="0" anchor="ctr">
            <a:normAutofit/>
          </a:bodyPr>
          <a:lstStyle/>
          <a:p>
            <a:r>
              <a:rPr lang="en-US" sz="1800" b="1" dirty="0">
                <a:solidFill>
                  <a:schemeClr val="accent1">
                    <a:lumMod val="60000"/>
                    <a:lumOff val="40000"/>
                  </a:schemeClr>
                </a:solidFill>
              </a:rPr>
              <a:t>What AAHRPP expects from Organizations </a:t>
            </a:r>
          </a:p>
          <a:p>
            <a:pPr marL="285750" indent="-285750">
              <a:buFont typeface="Arial" panose="020B0604020202020204" pitchFamily="34" charset="0"/>
              <a:buChar char="•"/>
            </a:pPr>
            <a:r>
              <a:rPr lang="en-US" sz="1800" dirty="0"/>
              <a:t>CLIMATE</a:t>
            </a:r>
          </a:p>
          <a:p>
            <a:pPr marL="742950" lvl="1" indent="-285750">
              <a:buFont typeface="Arial" panose="020B0604020202020204" pitchFamily="34" charset="0"/>
              <a:buChar char="•"/>
            </a:pPr>
            <a:r>
              <a:rPr lang="en-US" sz="1600" dirty="0"/>
              <a:t>Organization should promote research </a:t>
            </a:r>
            <a:r>
              <a:rPr lang="en-US" sz="1600" b="1" dirty="0">
                <a:solidFill>
                  <a:schemeClr val="accent1">
                    <a:lumMod val="60000"/>
                    <a:lumOff val="40000"/>
                  </a:schemeClr>
                </a:solidFill>
              </a:rPr>
              <a:t>environment</a:t>
            </a:r>
            <a:r>
              <a:rPr lang="en-US" sz="1600" dirty="0"/>
              <a:t> where ethical, productive investigation is valued</a:t>
            </a:r>
          </a:p>
          <a:p>
            <a:pPr marL="285750" indent="-285750">
              <a:buFont typeface="Arial" panose="020B0604020202020204" pitchFamily="34" charset="0"/>
              <a:buChar char="•"/>
            </a:pPr>
            <a:r>
              <a:rPr lang="en-US" sz="1800" dirty="0"/>
              <a:t>SAFETY NET</a:t>
            </a:r>
          </a:p>
          <a:p>
            <a:pPr marL="742950" lvl="1" indent="-285750">
              <a:buFont typeface="Arial" panose="020B0604020202020204" pitchFamily="34" charset="0"/>
              <a:buChar char="•"/>
            </a:pPr>
            <a:r>
              <a:rPr lang="en-US" sz="1600" dirty="0"/>
              <a:t>Protecting research participants is the responsibility of everyone, </a:t>
            </a:r>
            <a:r>
              <a:rPr lang="en-US" sz="1600" b="1" dirty="0">
                <a:solidFill>
                  <a:schemeClr val="accent1">
                    <a:lumMod val="60000"/>
                    <a:lumOff val="40000"/>
                  </a:schemeClr>
                </a:solidFill>
              </a:rPr>
              <a:t>not just the IRB</a:t>
            </a:r>
          </a:p>
          <a:p>
            <a:pPr marL="285750" indent="-285750">
              <a:buFont typeface="Arial" panose="020B0604020202020204" pitchFamily="34" charset="0"/>
              <a:buChar char="•"/>
            </a:pPr>
            <a:r>
              <a:rPr lang="en-US" sz="1800" dirty="0"/>
              <a:t>THE EXTRA MILE</a:t>
            </a:r>
          </a:p>
          <a:p>
            <a:pPr marL="742950" lvl="1" indent="-285750">
              <a:buFont typeface="Arial" panose="020B0604020202020204" pitchFamily="34" charset="0"/>
              <a:buChar char="•"/>
            </a:pPr>
            <a:r>
              <a:rPr lang="en-US" sz="1600" dirty="0"/>
              <a:t>Striving to </a:t>
            </a:r>
            <a:r>
              <a:rPr lang="en-US" sz="1600" b="1" dirty="0">
                <a:solidFill>
                  <a:schemeClr val="accent1">
                    <a:lumMod val="60000"/>
                    <a:lumOff val="40000"/>
                  </a:schemeClr>
                </a:solidFill>
              </a:rPr>
              <a:t>exceed federal requirements </a:t>
            </a:r>
            <a:r>
              <a:rPr lang="en-US" sz="1600" dirty="0"/>
              <a:t>and continually seeking new safeguards</a:t>
            </a:r>
          </a:p>
        </p:txBody>
      </p:sp>
      <p:sp>
        <p:nvSpPr>
          <p:cNvPr id="150" name="Date Placeholder 1">
            <a:extLst>
              <a:ext uri="{FF2B5EF4-FFF2-40B4-BE49-F238E27FC236}">
                <a16:creationId xmlns:a16="http://schemas.microsoft.com/office/drawing/2014/main" id="{3FBF03E8-C602-4192-9C52-F84B29FDCC88}"/>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23229" y="6007878"/>
            <a:ext cx="3500715" cy="309201"/>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2413451568"/>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FDF9410-E530-4E71-A2C0-4C24B48964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 name="Title 1">
            <a:extLst>
              <a:ext uri="{FF2B5EF4-FFF2-40B4-BE49-F238E27FC236}">
                <a16:creationId xmlns:a16="http://schemas.microsoft.com/office/drawing/2014/main" id="{F92E0214-B7C2-4507-809B-6EECCE26D975}"/>
              </a:ext>
            </a:extLst>
          </p:cNvPr>
          <p:cNvSpPr>
            <a:spLocks noGrp="1"/>
          </p:cNvSpPr>
          <p:nvPr>
            <p:ph type="ctrTitle"/>
          </p:nvPr>
        </p:nvSpPr>
        <p:spPr>
          <a:xfrm>
            <a:off x="1752966" y="1427304"/>
            <a:ext cx="8686800" cy="3241515"/>
          </a:xfrm>
        </p:spPr>
        <p:txBody>
          <a:bodyPr anchor="ctr">
            <a:normAutofit/>
          </a:bodyPr>
          <a:lstStyle/>
          <a:p>
            <a:pPr algn="ctr"/>
            <a:r>
              <a:rPr lang="en-US" sz="5400" dirty="0"/>
              <a:t>Human Research Protection Program (HRPP) Plan</a:t>
            </a:r>
          </a:p>
        </p:txBody>
      </p:sp>
      <p:cxnSp>
        <p:nvCxnSpPr>
          <p:cNvPr id="10" name="Straight Connector 9">
            <a:extLst>
              <a:ext uri="{FF2B5EF4-FFF2-40B4-BE49-F238E27FC236}">
                <a16:creationId xmlns:a16="http://schemas.microsoft.com/office/drawing/2014/main" id="{53268B1E-8861-4702-9529-5A8FB23A618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752966" y="1094758"/>
            <a:ext cx="8686800" cy="0"/>
          </a:xfrm>
          <a:prstGeom prst="line">
            <a:avLst/>
          </a:prstGeom>
          <a:ln w="31750"/>
        </p:spPr>
        <p:style>
          <a:lnRef idx="3">
            <a:schemeClr val="accent1"/>
          </a:lnRef>
          <a:fillRef idx="0">
            <a:schemeClr val="accent1"/>
          </a:fillRef>
          <a:effectRef idx="2">
            <a:schemeClr val="accent1"/>
          </a:effectRef>
          <a:fontRef idx="minor">
            <a:schemeClr val="tx1"/>
          </a:fontRef>
        </p:style>
      </p:cxnSp>
      <p:cxnSp>
        <p:nvCxnSpPr>
          <p:cNvPr id="12" name="Straight Connector 11">
            <a:extLst>
              <a:ext uri="{FF2B5EF4-FFF2-40B4-BE49-F238E27FC236}">
                <a16:creationId xmlns:a16="http://schemas.microsoft.com/office/drawing/2014/main" id="{BC6646AE-8FD6-411E-8640-6CCB250D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752966" y="4923706"/>
            <a:ext cx="868680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5797044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1" name="Rectangle 106">
            <a:extLst>
              <a:ext uri="{FF2B5EF4-FFF2-40B4-BE49-F238E27FC236}">
                <a16:creationId xmlns:a16="http://schemas.microsoft.com/office/drawing/2014/main" id="{1CE580D1-F917-4567-AFB4-99AA9B52AD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42" name="Picture 108">
            <a:extLst>
              <a:ext uri="{FF2B5EF4-FFF2-40B4-BE49-F238E27FC236}">
                <a16:creationId xmlns:a16="http://schemas.microsoft.com/office/drawing/2014/main" id="{1F5620B8-A2D8-4568-B566-F0453A0D916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43" name="Straight Connector 110">
            <a:extLst>
              <a:ext uri="{FF2B5EF4-FFF2-40B4-BE49-F238E27FC236}">
                <a16:creationId xmlns:a16="http://schemas.microsoft.com/office/drawing/2014/main" id="{1C7D2BA4-4B7A-4596-8BCC-5CF71542389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112">
            <a:extLst>
              <a:ext uri="{FF2B5EF4-FFF2-40B4-BE49-F238E27FC236}">
                <a16:creationId xmlns:a16="http://schemas.microsoft.com/office/drawing/2014/main" id="{C9D4B225-18E9-4C5B-94D8-2ABE6D161E4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145" name="Rectangle 114">
            <a:extLst>
              <a:ext uri="{FF2B5EF4-FFF2-40B4-BE49-F238E27FC236}">
                <a16:creationId xmlns:a16="http://schemas.microsoft.com/office/drawing/2014/main" id="{C6870151-9189-4C3A-8379-EF3D95827A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8" name="Content Placeholder 7">
            <a:extLst>
              <a:ext uri="{FF2B5EF4-FFF2-40B4-BE49-F238E27FC236}">
                <a16:creationId xmlns:a16="http://schemas.microsoft.com/office/drawing/2014/main" id="{26A68BF1-47D6-49B8-ABCF-FE1BE7716FD8}"/>
              </a:ext>
            </a:extLst>
          </p:cNvPr>
          <p:cNvPicPr>
            <a:picLocks noGrp="1" noChangeAspect="1"/>
          </p:cNvPicPr>
          <p:nvPr>
            <p:ph idx="1"/>
          </p:nvPr>
        </p:nvPicPr>
        <p:blipFill rotWithShape="1">
          <a:blip r:embed="rId3">
            <a:alphaModFix amt="50000"/>
            <a:extLst>
              <a:ext uri="{837473B0-CC2E-450A-ABE3-18F120FF3D39}">
                <a1611:picAttrSrcUrl xmlns:a1611="http://schemas.microsoft.com/office/drawing/2016/11/main" r:id="rId4"/>
              </a:ext>
            </a:extLst>
          </a:blip>
          <a:srcRect l="14277" r="9725" b="-1"/>
          <a:stretch/>
        </p:blipFill>
        <p:spPr>
          <a:xfrm>
            <a:off x="305" y="10"/>
            <a:ext cx="12191695" cy="6857990"/>
          </a:xfrm>
          <a:prstGeom prst="rect">
            <a:avLst/>
          </a:prstGeom>
        </p:spPr>
      </p:pic>
      <p:sp>
        <p:nvSpPr>
          <p:cNvPr id="146" name="Slide Number Placeholder 7">
            <a:extLst>
              <a:ext uri="{FF2B5EF4-FFF2-40B4-BE49-F238E27FC236}">
                <a16:creationId xmlns:a16="http://schemas.microsoft.com/office/drawing/2014/main" id="{123EA69C-102A-4DD0-9547-05DCD271D159}"/>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12301" y="443732"/>
            <a:ext cx="811019" cy="503578"/>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B71E42"/>
              </a:solidFill>
              <a:effectLst/>
              <a:uLnTx/>
              <a:uFillTx/>
              <a:latin typeface="Gill Sans MT" panose="020B0502020104020203"/>
              <a:ea typeface="+mn-ea"/>
              <a:cs typeface="+mn-cs"/>
            </a:endParaRPr>
          </a:p>
        </p:txBody>
      </p:sp>
      <p:sp>
        <p:nvSpPr>
          <p:cNvPr id="147" name="Footer Placeholder 6">
            <a:extLst>
              <a:ext uri="{FF2B5EF4-FFF2-40B4-BE49-F238E27FC236}">
                <a16:creationId xmlns:a16="http://schemas.microsoft.com/office/drawing/2014/main" id="{6A862265-5CA3-4C40-8582-7534C3B03C2A}"/>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76636" y="540921"/>
            <a:ext cx="4973915" cy="309201"/>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148" name="Rectangle 120">
            <a:extLst>
              <a:ext uri="{FF2B5EF4-FFF2-40B4-BE49-F238E27FC236}">
                <a16:creationId xmlns:a16="http://schemas.microsoft.com/office/drawing/2014/main" id="{600EF80B-0391-4082-9AF5-F15B091B4C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93800"/>
            <a:ext cx="12192000" cy="5664199"/>
          </a:xfrm>
          <a:prstGeom prst="rect">
            <a:avLst/>
          </a:prstGeom>
          <a:gradFill flip="none" rotWithShape="1">
            <a:gsLst>
              <a:gs pos="0">
                <a:schemeClr val="bg2">
                  <a:lumMod val="87000"/>
                  <a:alpha val="4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4" name="Title 3">
            <a:extLst>
              <a:ext uri="{FF2B5EF4-FFF2-40B4-BE49-F238E27FC236}">
                <a16:creationId xmlns:a16="http://schemas.microsoft.com/office/drawing/2014/main" id="{144B9B65-2F4F-46FE-9823-A0432A48783D}"/>
              </a:ext>
            </a:extLst>
          </p:cNvPr>
          <p:cNvSpPr>
            <a:spLocks noGrp="1"/>
          </p:cNvSpPr>
          <p:nvPr>
            <p:ph type="title"/>
          </p:nvPr>
        </p:nvSpPr>
        <p:spPr>
          <a:xfrm>
            <a:off x="1130271" y="1193800"/>
            <a:ext cx="3193050" cy="4699000"/>
          </a:xfrm>
        </p:spPr>
        <p:txBody>
          <a:bodyPr vert="horz" lIns="91440" tIns="45720" rIns="91440" bIns="45720" rtlCol="0" anchor="ctr">
            <a:normAutofit/>
          </a:bodyPr>
          <a:lstStyle/>
          <a:p>
            <a:pPr algn="r"/>
            <a:r>
              <a:rPr lang="en-US" sz="3200" dirty="0"/>
              <a:t>Possible Questions</a:t>
            </a:r>
          </a:p>
        </p:txBody>
      </p:sp>
      <p:cxnSp>
        <p:nvCxnSpPr>
          <p:cNvPr id="149" name="Straight Connector 122">
            <a:extLst>
              <a:ext uri="{FF2B5EF4-FFF2-40B4-BE49-F238E27FC236}">
                <a16:creationId xmlns:a16="http://schemas.microsoft.com/office/drawing/2014/main" id="{D33AC32D-5F44-45F7-A0BD-7C11A86BED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600200"/>
            <a:ext cx="0" cy="3657600"/>
          </a:xfrm>
          <a:prstGeom prst="line">
            <a:avLst/>
          </a:prstGeom>
          <a:ln w="31750">
            <a:solidFill>
              <a:schemeClr val="tx1">
                <a:alpha val="80000"/>
              </a:schemeClr>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962AC55D-C63A-463D-9515-19D22EEFF3AD}"/>
              </a:ext>
            </a:extLst>
          </p:cNvPr>
          <p:cNvSpPr>
            <a:spLocks noGrp="1"/>
          </p:cNvSpPr>
          <p:nvPr>
            <p:ph type="body" sz="half" idx="2"/>
          </p:nvPr>
        </p:nvSpPr>
        <p:spPr>
          <a:xfrm>
            <a:off x="4976636" y="1137039"/>
            <a:ext cx="6797651" cy="4699000"/>
          </a:xfrm>
        </p:spPr>
        <p:txBody>
          <a:bodyPr vert="horz" lIns="91440" tIns="45720" rIns="91440" bIns="45720" rtlCol="0" anchor="ctr">
            <a:normAutofit/>
          </a:bodyPr>
          <a:lstStyle/>
          <a:p>
            <a:pPr marL="342900" marR="0" lvl="0" indent="-342900">
              <a:lnSpc>
                <a:spcPct val="107000"/>
              </a:lnSpc>
              <a:spcBef>
                <a:spcPts val="0"/>
              </a:spcBef>
              <a:spcAft>
                <a:spcPts val="0"/>
              </a:spcAft>
              <a:buFont typeface="Symbol" panose="05050102010706020507" pitchFamily="18" charset="2"/>
              <a:buChar char=""/>
            </a:pPr>
            <a:r>
              <a:rPr lang="en-US" sz="2800" dirty="0">
                <a:latin typeface="Calibri" panose="020F0502020204030204" pitchFamily="34" charset="0"/>
                <a:ea typeface="Times New Roman" panose="02020603050405020304" pitchFamily="18" charset="0"/>
                <a:cs typeface="Times New Roman" panose="02020603050405020304" pitchFamily="18" charset="0"/>
              </a:rPr>
              <a:t>Who is the IO and what do they do?</a:t>
            </a:r>
          </a:p>
          <a:p>
            <a:pPr marL="800100" lvl="1" indent="-342900">
              <a:lnSpc>
                <a:spcPct val="107000"/>
              </a:lnSpc>
              <a:spcBef>
                <a:spcPts val="0"/>
              </a:spcBef>
              <a:buFont typeface="Symbol" panose="05050102010706020507" pitchFamily="18" charset="2"/>
              <a:buChar char=""/>
            </a:pPr>
            <a:r>
              <a:rPr lang="en-US" sz="2000" dirty="0">
                <a:latin typeface="Calibri" panose="020F0502020204030204" pitchFamily="34" charset="0"/>
                <a:ea typeface="Times New Roman" panose="02020603050405020304" pitchFamily="18" charset="0"/>
                <a:cs typeface="Times New Roman" panose="02020603050405020304" pitchFamily="18" charset="0"/>
              </a:rPr>
              <a:t>Ara Tahmassian, Assistant Vice Provost for Research</a:t>
            </a:r>
          </a:p>
          <a:p>
            <a:pPr marL="342900" indent="-342900">
              <a:lnSpc>
                <a:spcPct val="107000"/>
              </a:lnSpc>
              <a:spcBef>
                <a:spcPts val="0"/>
              </a:spcBef>
              <a:buFont typeface="Symbol" panose="05050102010706020507" pitchFamily="18" charset="2"/>
              <a:buChar char=""/>
            </a:pPr>
            <a:r>
              <a:rPr lang="en-US" sz="2800" dirty="0">
                <a:latin typeface="Calibri" panose="020F0502020204030204" pitchFamily="34" charset="0"/>
                <a:ea typeface="Times New Roman" panose="02020603050405020304" pitchFamily="18" charset="0"/>
                <a:cs typeface="Times New Roman" panose="02020603050405020304" pitchFamily="18" charset="0"/>
              </a:rPr>
              <a:t>What is the mission of the HRPP?</a:t>
            </a:r>
          </a:p>
          <a:p>
            <a:pPr marL="342900" marR="0" lvl="0" indent="-342900">
              <a:lnSpc>
                <a:spcPct val="107000"/>
              </a:lnSpc>
              <a:spcBef>
                <a:spcPts val="0"/>
              </a:spcBef>
              <a:spcAft>
                <a:spcPts val="0"/>
              </a:spcAft>
              <a:buFont typeface="Symbol" panose="05050102010706020507" pitchFamily="18" charset="2"/>
              <a:buChar char=""/>
            </a:pPr>
            <a:r>
              <a:rPr lang="en-US" sz="2800" dirty="0">
                <a:latin typeface="Calibri" panose="020F0502020204030204" pitchFamily="34" charset="0"/>
                <a:ea typeface="Times New Roman" panose="02020603050405020304" pitchFamily="18" charset="0"/>
                <a:cs typeface="Times New Roman" panose="02020603050405020304" pitchFamily="18" charset="0"/>
              </a:rPr>
              <a:t>What are the components of the HRPP? </a:t>
            </a:r>
          </a:p>
          <a:p>
            <a:r>
              <a:rPr lang="en-US" sz="2800" b="1" dirty="0">
                <a:solidFill>
                  <a:schemeClr val="accent1">
                    <a:lumMod val="60000"/>
                    <a:lumOff val="40000"/>
                  </a:schemeClr>
                </a:solidFill>
                <a:latin typeface="Calibri" panose="020F0502020204030204" pitchFamily="34" charset="0"/>
                <a:ea typeface="Calibri" panose="020F0502020204030204" pitchFamily="34" charset="0"/>
              </a:rPr>
              <a:t>REMEMBER</a:t>
            </a:r>
            <a:r>
              <a:rPr lang="en-US" sz="2800" dirty="0">
                <a:latin typeface="Calibri" panose="020F0502020204030204" pitchFamily="34" charset="0"/>
                <a:ea typeface="Calibri" panose="020F0502020204030204" pitchFamily="34" charset="0"/>
              </a:rPr>
              <a:t>, your role is part of a larger effort to protect human subjects in research. How does your role contribute to that effort?</a:t>
            </a:r>
          </a:p>
        </p:txBody>
      </p:sp>
      <p:sp>
        <p:nvSpPr>
          <p:cNvPr id="150" name="Date Placeholder 1">
            <a:extLst>
              <a:ext uri="{FF2B5EF4-FFF2-40B4-BE49-F238E27FC236}">
                <a16:creationId xmlns:a16="http://schemas.microsoft.com/office/drawing/2014/main" id="{3FBF03E8-C602-4192-9C52-F84B29FDCC88}"/>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23229" y="6007878"/>
            <a:ext cx="3500715" cy="309201"/>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400111370"/>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FDF9410-E530-4E71-A2C0-4C24B48964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 name="Title 1">
            <a:extLst>
              <a:ext uri="{FF2B5EF4-FFF2-40B4-BE49-F238E27FC236}">
                <a16:creationId xmlns:a16="http://schemas.microsoft.com/office/drawing/2014/main" id="{F92E0214-B7C2-4507-809B-6EECCE26D975}"/>
              </a:ext>
            </a:extLst>
          </p:cNvPr>
          <p:cNvSpPr>
            <a:spLocks noGrp="1"/>
          </p:cNvSpPr>
          <p:nvPr>
            <p:ph type="ctrTitle"/>
          </p:nvPr>
        </p:nvSpPr>
        <p:spPr>
          <a:xfrm>
            <a:off x="1752966" y="1427304"/>
            <a:ext cx="8686800" cy="3241515"/>
          </a:xfrm>
        </p:spPr>
        <p:txBody>
          <a:bodyPr anchor="ctr">
            <a:normAutofit/>
          </a:bodyPr>
          <a:lstStyle/>
          <a:p>
            <a:pPr algn="ctr"/>
            <a:r>
              <a:rPr lang="en-US" sz="5400" dirty="0"/>
              <a:t>Does my project require irb review?</a:t>
            </a:r>
            <a:br>
              <a:rPr lang="en-US" sz="5400" dirty="0"/>
            </a:br>
            <a:r>
              <a:rPr lang="en-US" sz="5400" dirty="0"/>
              <a:t>The common Rule</a:t>
            </a:r>
          </a:p>
        </p:txBody>
      </p:sp>
      <p:cxnSp>
        <p:nvCxnSpPr>
          <p:cNvPr id="10" name="Straight Connector 9">
            <a:extLst>
              <a:ext uri="{FF2B5EF4-FFF2-40B4-BE49-F238E27FC236}">
                <a16:creationId xmlns:a16="http://schemas.microsoft.com/office/drawing/2014/main" id="{53268B1E-8861-4702-9529-5A8FB23A618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752966" y="1094758"/>
            <a:ext cx="8686800" cy="0"/>
          </a:xfrm>
          <a:prstGeom prst="line">
            <a:avLst/>
          </a:prstGeom>
          <a:ln w="31750"/>
        </p:spPr>
        <p:style>
          <a:lnRef idx="3">
            <a:schemeClr val="accent1"/>
          </a:lnRef>
          <a:fillRef idx="0">
            <a:schemeClr val="accent1"/>
          </a:fillRef>
          <a:effectRef idx="2">
            <a:schemeClr val="accent1"/>
          </a:effectRef>
          <a:fontRef idx="minor">
            <a:schemeClr val="tx1"/>
          </a:fontRef>
        </p:style>
      </p:cxnSp>
      <p:cxnSp>
        <p:nvCxnSpPr>
          <p:cNvPr id="12" name="Straight Connector 11">
            <a:extLst>
              <a:ext uri="{FF2B5EF4-FFF2-40B4-BE49-F238E27FC236}">
                <a16:creationId xmlns:a16="http://schemas.microsoft.com/office/drawing/2014/main" id="{BC6646AE-8FD6-411E-8640-6CCB250D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752966" y="4923706"/>
            <a:ext cx="868680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7939637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28" name="Rectangle 10">
            <a:extLst>
              <a:ext uri="{FF2B5EF4-FFF2-40B4-BE49-F238E27FC236}">
                <a16:creationId xmlns:a16="http://schemas.microsoft.com/office/drawing/2014/main" id="{17424F32-2789-4FF9-8E8A-1252284BF6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29" name="Picture 12">
            <a:extLst>
              <a:ext uri="{FF2B5EF4-FFF2-40B4-BE49-F238E27FC236}">
                <a16:creationId xmlns:a16="http://schemas.microsoft.com/office/drawing/2014/main" id="{D708C46E-BB60-4B97-8327-D3A475C008E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30" name="Straight Connector 14">
            <a:extLst>
              <a:ext uri="{FF2B5EF4-FFF2-40B4-BE49-F238E27FC236}">
                <a16:creationId xmlns:a16="http://schemas.microsoft.com/office/drawing/2014/main" id="{8042755C-F24C-4D08-8E4C-E646382C363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31" name="Straight Connector 16">
            <a:extLst>
              <a:ext uri="{FF2B5EF4-FFF2-40B4-BE49-F238E27FC236}">
                <a16:creationId xmlns:a16="http://schemas.microsoft.com/office/drawing/2014/main" id="{63E94A00-1A92-47F4-9E2D-E51DFF9016D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32" name="Rectangle 18">
            <a:extLst>
              <a:ext uri="{FF2B5EF4-FFF2-40B4-BE49-F238E27FC236}">
                <a16:creationId xmlns:a16="http://schemas.microsoft.com/office/drawing/2014/main" id="{1B6FE1E6-1155-46CD-9113-BC03DDD53D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33" name="Rectangle 20">
            <a:extLst>
              <a:ext uri="{FF2B5EF4-FFF2-40B4-BE49-F238E27FC236}">
                <a16:creationId xmlns:a16="http://schemas.microsoft.com/office/drawing/2014/main" id="{F80DFCE9-814C-46CF-8B54-3DF7C405D5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4" name="Title 3"/>
          <p:cNvSpPr>
            <a:spLocks noGrp="1"/>
          </p:cNvSpPr>
          <p:nvPr>
            <p:ph type="ctrTitle"/>
          </p:nvPr>
        </p:nvSpPr>
        <p:spPr>
          <a:xfrm>
            <a:off x="1451581" y="5008500"/>
            <a:ext cx="9603272" cy="960755"/>
          </a:xfrm>
        </p:spPr>
        <p:txBody>
          <a:bodyPr vert="horz" lIns="91440" tIns="45720" rIns="91440" bIns="45720" rtlCol="0" anchor="t">
            <a:normAutofit/>
          </a:bodyPr>
          <a:lstStyle/>
          <a:p>
            <a:r>
              <a:rPr lang="en-US" sz="3200" dirty="0"/>
              <a:t>Does my project require irb review?</a:t>
            </a:r>
          </a:p>
        </p:txBody>
      </p:sp>
      <p:cxnSp>
        <p:nvCxnSpPr>
          <p:cNvPr id="34" name="Straight Connector 22">
            <a:extLst>
              <a:ext uri="{FF2B5EF4-FFF2-40B4-BE49-F238E27FC236}">
                <a16:creationId xmlns:a16="http://schemas.microsoft.com/office/drawing/2014/main" id="{34EA8DE4-CCC2-431B-8C80-EA90145DB84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1579" y="4826256"/>
            <a:ext cx="9603274" cy="0"/>
          </a:xfrm>
          <a:prstGeom prst="line">
            <a:avLst/>
          </a:prstGeom>
          <a:ln w="31750"/>
        </p:spPr>
        <p:style>
          <a:lnRef idx="3">
            <a:schemeClr val="accent1"/>
          </a:lnRef>
          <a:fillRef idx="0">
            <a:schemeClr val="accent1"/>
          </a:fillRef>
          <a:effectRef idx="2">
            <a:schemeClr val="accent1"/>
          </a:effectRef>
          <a:fontRef idx="minor">
            <a:schemeClr val="tx1"/>
          </a:fontRef>
        </p:style>
      </p:cxnSp>
      <p:pic>
        <p:nvPicPr>
          <p:cNvPr id="35" name="Picture 24">
            <a:extLst>
              <a:ext uri="{FF2B5EF4-FFF2-40B4-BE49-F238E27FC236}">
                <a16:creationId xmlns:a16="http://schemas.microsoft.com/office/drawing/2014/main" id="{4CB4C886-8576-4974-AB93-DE953D24393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15050"/>
            <a:ext cx="12192000" cy="742950"/>
          </a:xfrm>
          <a:prstGeom prst="rect">
            <a:avLst/>
          </a:prstGeom>
        </p:spPr>
      </p:pic>
      <p:cxnSp>
        <p:nvCxnSpPr>
          <p:cNvPr id="27" name="Straight Connector 26">
            <a:extLst>
              <a:ext uri="{FF2B5EF4-FFF2-40B4-BE49-F238E27FC236}">
                <a16:creationId xmlns:a16="http://schemas.microsoft.com/office/drawing/2014/main" id="{9F386762-7F04-4308-9C63-5F9B6DD515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graphicFrame>
        <p:nvGraphicFramePr>
          <p:cNvPr id="6" name="Diagram 5"/>
          <p:cNvGraphicFramePr/>
          <p:nvPr/>
        </p:nvGraphicFramePr>
        <p:xfrm>
          <a:off x="1450975" y="933450"/>
          <a:ext cx="9604375" cy="34496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4806981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D158677-2FDD-431A-99C2-3C3D6D2324B4}"/>
              </a:ext>
            </a:extLst>
          </p:cNvPr>
          <p:cNvSpPr>
            <a:spLocks noGrp="1"/>
          </p:cNvSpPr>
          <p:nvPr>
            <p:ph type="title"/>
          </p:nvPr>
        </p:nvSpPr>
        <p:spPr/>
        <p:txBody>
          <a:bodyPr>
            <a:normAutofit/>
          </a:bodyPr>
          <a:lstStyle/>
          <a:p>
            <a:r>
              <a:rPr lang="en-US" dirty="0"/>
              <a:t>What requires IRB review? /</a:t>
            </a:r>
            <a:br>
              <a:rPr lang="en-US" dirty="0"/>
            </a:br>
            <a:r>
              <a:rPr lang="en-US" dirty="0"/>
              <a:t>What is research?</a:t>
            </a:r>
          </a:p>
        </p:txBody>
      </p:sp>
      <p:sp>
        <p:nvSpPr>
          <p:cNvPr id="6" name="Text Placeholder 5">
            <a:extLst>
              <a:ext uri="{FF2B5EF4-FFF2-40B4-BE49-F238E27FC236}">
                <a16:creationId xmlns:a16="http://schemas.microsoft.com/office/drawing/2014/main" id="{7555CF45-E82C-4AE7-88B3-33F561AE1DAB}"/>
              </a:ext>
            </a:extLst>
          </p:cNvPr>
          <p:cNvSpPr>
            <a:spLocks noGrp="1"/>
          </p:cNvSpPr>
          <p:nvPr>
            <p:ph type="body" idx="1"/>
          </p:nvPr>
        </p:nvSpPr>
        <p:spPr/>
        <p:txBody>
          <a:bodyPr>
            <a:normAutofit/>
          </a:bodyPr>
          <a:lstStyle/>
          <a:p>
            <a:pPr algn="ctr"/>
            <a:r>
              <a:rPr lang="en-US" sz="2000" b="1" dirty="0"/>
              <a:t>Systematic investigation</a:t>
            </a:r>
          </a:p>
        </p:txBody>
      </p:sp>
      <p:pic>
        <p:nvPicPr>
          <p:cNvPr id="12" name="Content Placeholder 11">
            <a:extLst>
              <a:ext uri="{FF2B5EF4-FFF2-40B4-BE49-F238E27FC236}">
                <a16:creationId xmlns:a16="http://schemas.microsoft.com/office/drawing/2014/main" id="{3DED7F2C-F63D-458B-8D10-62F9B37DBB88}"/>
              </a:ext>
              <a:ext uri="{C183D7F6-B498-43B3-948B-1728B52AA6E4}">
                <adec:decorative xmlns:adec="http://schemas.microsoft.com/office/drawing/2017/decorative" val="1"/>
              </a:ext>
            </a:extLst>
          </p:cNvPr>
          <p:cNvPicPr>
            <a:picLocks noGrp="1" noChangeAspect="1"/>
          </p:cNvPicPr>
          <p:nvPr>
            <p:ph sz="half" idx="2"/>
          </p:nvPr>
        </p:nvPicPr>
        <p:blipFill>
          <a:blip r:embed="rId2">
            <a:extLst>
              <a:ext uri="{837473B0-CC2E-450A-ABE3-18F120FF3D39}">
                <a1611:picAttrSrcUrl xmlns:a1611="http://schemas.microsoft.com/office/drawing/2016/11/main" r:id="rId3"/>
              </a:ext>
            </a:extLst>
          </a:blip>
          <a:stretch>
            <a:fillRect/>
          </a:stretch>
        </p:blipFill>
        <p:spPr>
          <a:xfrm>
            <a:off x="1447800" y="3022754"/>
            <a:ext cx="4645025" cy="2247592"/>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9" name="Text Placeholder 8">
            <a:extLst>
              <a:ext uri="{FF2B5EF4-FFF2-40B4-BE49-F238E27FC236}">
                <a16:creationId xmlns:a16="http://schemas.microsoft.com/office/drawing/2014/main" id="{510E2CF9-43C4-4882-B457-3A3C25CA190E}"/>
              </a:ext>
            </a:extLst>
          </p:cNvPr>
          <p:cNvSpPr>
            <a:spLocks noGrp="1"/>
          </p:cNvSpPr>
          <p:nvPr>
            <p:ph type="body" sz="quarter" idx="3"/>
          </p:nvPr>
        </p:nvSpPr>
        <p:spPr/>
        <p:txBody>
          <a:bodyPr>
            <a:normAutofit/>
          </a:bodyPr>
          <a:lstStyle/>
          <a:p>
            <a:pPr algn="ctr"/>
            <a:r>
              <a:rPr lang="en-US" sz="2000" b="1" dirty="0"/>
              <a:t>Generalizable knowledge</a:t>
            </a:r>
          </a:p>
        </p:txBody>
      </p:sp>
      <p:pic>
        <p:nvPicPr>
          <p:cNvPr id="14" name="Content Placeholder 13">
            <a:extLst>
              <a:ext uri="{FF2B5EF4-FFF2-40B4-BE49-F238E27FC236}">
                <a16:creationId xmlns:a16="http://schemas.microsoft.com/office/drawing/2014/main" id="{94A0985D-9700-49E4-8D63-4313D4A6B394}"/>
              </a:ext>
              <a:ext uri="{C183D7F6-B498-43B3-948B-1728B52AA6E4}">
                <adec:decorative xmlns:adec="http://schemas.microsoft.com/office/drawing/2017/decorative" val="1"/>
              </a:ext>
            </a:extLst>
          </p:cNvPr>
          <p:cNvPicPr>
            <a:picLocks noGrp="1" noChangeAspect="1"/>
          </p:cNvPicPr>
          <p:nvPr>
            <p:ph sz="quarter" idx="4"/>
          </p:nvPr>
        </p:nvPicPr>
        <p:blipFill>
          <a:blip r:embed="rId4">
            <a:extLst>
              <a:ext uri="{837473B0-CC2E-450A-ABE3-18F120FF3D39}">
                <a1611:picAttrSrcUrl xmlns:a1611="http://schemas.microsoft.com/office/drawing/2016/11/main" r:id="rId5"/>
              </a:ext>
            </a:extLst>
          </a:blip>
          <a:stretch>
            <a:fillRect/>
          </a:stretch>
        </p:blipFill>
        <p:spPr>
          <a:xfrm>
            <a:off x="6411913" y="3021678"/>
            <a:ext cx="4645025" cy="2237044"/>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979488533"/>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E5D38AB2AFDBD4897F1F0AD25426D27" ma:contentTypeVersion="6" ma:contentTypeDescription="Create a new document." ma:contentTypeScope="" ma:versionID="4a3020c438a80362158a3fc0f4e03499">
  <xsd:schema xmlns:xsd="http://www.w3.org/2001/XMLSchema" xmlns:xs="http://www.w3.org/2001/XMLSchema" xmlns:p="http://schemas.microsoft.com/office/2006/metadata/properties" xmlns:ns2="006abc03-c437-4926-8e11-1a070d9dc366" xmlns:ns3="f08b97e4-873e-4171-8a11-fd3549f4a5c9" targetNamespace="http://schemas.microsoft.com/office/2006/metadata/properties" ma:root="true" ma:fieldsID="65d76c554454276c9c9bc3e355f40a5c" ns2:_="" ns3:_="">
    <xsd:import namespace="006abc03-c437-4926-8e11-1a070d9dc366"/>
    <xsd:import namespace="f08b97e4-873e-4171-8a11-fd3549f4a5c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06abc03-c437-4926-8e11-1a070d9dc3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08b97e4-873e-4171-8a11-fd3549f4a5c9"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83F2A8AF-1EEA-4EA6-9D5D-9E9286E93CEA}"/>
</file>

<file path=customXml/itemProps2.xml><?xml version="1.0" encoding="utf-8"?>
<ds:datastoreItem xmlns:ds="http://schemas.openxmlformats.org/officeDocument/2006/customXml" ds:itemID="{225C0D8C-98FE-4542-A8B4-D150FB9166C3}"/>
</file>

<file path=customXml/itemProps3.xml><?xml version="1.0" encoding="utf-8"?>
<ds:datastoreItem xmlns:ds="http://schemas.openxmlformats.org/officeDocument/2006/customXml" ds:itemID="{270B57B3-5CD6-4348-A69C-23ED5F1D03F9}"/>
</file>

<file path=docProps/app.xml><?xml version="1.0" encoding="utf-8"?>
<Properties xmlns="http://schemas.openxmlformats.org/officeDocument/2006/extended-properties" xmlns:vt="http://schemas.openxmlformats.org/officeDocument/2006/docPropsVTypes">
  <TotalTime>3</TotalTime>
  <Words>1136</Words>
  <Application>Microsoft Office PowerPoint</Application>
  <PresentationFormat>Widescreen</PresentationFormat>
  <Paragraphs>146</Paragraphs>
  <Slides>23</Slides>
  <Notes>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Arial</vt:lpstr>
      <vt:lpstr>Calibri</vt:lpstr>
      <vt:lpstr>Gill Sans MT</vt:lpstr>
      <vt:lpstr>Symbol</vt:lpstr>
      <vt:lpstr>Gallery</vt:lpstr>
      <vt:lpstr>HUA Human research protection program</vt:lpstr>
      <vt:lpstr>AAHRPP</vt:lpstr>
      <vt:lpstr>What is AAHRPP?</vt:lpstr>
      <vt:lpstr>AAHRPP Principles</vt:lpstr>
      <vt:lpstr>Human Research Protection Program (HRPP) Plan</vt:lpstr>
      <vt:lpstr>Possible Questions</vt:lpstr>
      <vt:lpstr>Does my project require irb review? The common Rule</vt:lpstr>
      <vt:lpstr>Does my project require irb review?</vt:lpstr>
      <vt:lpstr>What requires IRB review? / What is research?</vt:lpstr>
      <vt:lpstr> What requires IRB review?</vt:lpstr>
      <vt:lpstr> What requires IRB review?</vt:lpstr>
      <vt:lpstr> Not (Regulated) Research</vt:lpstr>
      <vt:lpstr>Does my project require irb review?</vt:lpstr>
      <vt:lpstr> Human Subjects Research</vt:lpstr>
      <vt:lpstr> Not human subjects Research</vt:lpstr>
      <vt:lpstr>Levels of Review</vt:lpstr>
      <vt:lpstr> Who reviews what</vt:lpstr>
      <vt:lpstr> What’s the Difference?</vt:lpstr>
      <vt:lpstr> Full Board Review Actions</vt:lpstr>
      <vt:lpstr> Additional Considerations</vt:lpstr>
      <vt:lpstr> Additional Considerations</vt:lpstr>
      <vt:lpstr>Human Subjects Research</vt:lpstr>
      <vt:lpstr>Possible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HUA Human research protection program</dc:title>
  <dc:creator>Girard, Jonathan M.</dc:creator>
  <cp:lastModifiedBy>Girard, Jonathan M.</cp:lastModifiedBy>
  <cp:revision>1</cp:revision>
  <dcterms:created xsi:type="dcterms:W3CDTF">2023-07-12T15:22:31Z</dcterms:created>
  <dcterms:modified xsi:type="dcterms:W3CDTF">2023-07-12T15:26:25Z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0x0101006E5D38AB2AFDBD4897F1F0AD25426D27</vt:lpwstr>
  </property>
</Properties>
</file>