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510" r:id="rId2"/>
    <p:sldId id="511" r:id="rId3"/>
    <p:sldId id="513" r:id="rId4"/>
    <p:sldId id="522" r:id="rId5"/>
    <p:sldId id="523" r:id="rId6"/>
    <p:sldId id="51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17EDE9-EDCA-4CDB-B2BD-D42DD8F69181}" v="3" dt="2022-11-09T17:08:09.4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rard, Jonathan M." userId="6eae3c0a-8465-49f8-93c8-3c6744be501a" providerId="ADAL" clId="{4817EDE9-EDCA-4CDB-B2BD-D42DD8F69181}"/>
    <pc:docChg chg="undo custSel delSld modSld delMainMaster">
      <pc:chgData name="Girard, Jonathan M." userId="6eae3c0a-8465-49f8-93c8-3c6744be501a" providerId="ADAL" clId="{4817EDE9-EDCA-4CDB-B2BD-D42DD8F69181}" dt="2022-11-09T17:12:02.918" v="90" actId="1076"/>
      <pc:docMkLst>
        <pc:docMk/>
      </pc:docMkLst>
      <pc:sldChg chg="del">
        <pc:chgData name="Girard, Jonathan M." userId="6eae3c0a-8465-49f8-93c8-3c6744be501a" providerId="ADAL" clId="{4817EDE9-EDCA-4CDB-B2BD-D42DD8F69181}" dt="2022-11-09T17:08:07.257" v="18" actId="47"/>
        <pc:sldMkLst>
          <pc:docMk/>
          <pc:sldMk cId="884537538" sldId="508"/>
        </pc:sldMkLst>
      </pc:sldChg>
      <pc:sldChg chg="modSp mod">
        <pc:chgData name="Girard, Jonathan M." userId="6eae3c0a-8465-49f8-93c8-3c6744be501a" providerId="ADAL" clId="{4817EDE9-EDCA-4CDB-B2BD-D42DD8F69181}" dt="2022-11-09T17:11:31.327" v="87" actId="12"/>
        <pc:sldMkLst>
          <pc:docMk/>
          <pc:sldMk cId="2564054157" sldId="511"/>
        </pc:sldMkLst>
        <pc:spChg chg="mod">
          <ac:chgData name="Girard, Jonathan M." userId="6eae3c0a-8465-49f8-93c8-3c6744be501a" providerId="ADAL" clId="{4817EDE9-EDCA-4CDB-B2BD-D42DD8F69181}" dt="2022-11-09T17:11:31.327" v="87" actId="12"/>
          <ac:spMkLst>
            <pc:docMk/>
            <pc:sldMk cId="2564054157" sldId="511"/>
            <ac:spMk id="4" creationId="{00000000-0000-0000-0000-000000000000}"/>
          </ac:spMkLst>
        </pc:spChg>
      </pc:sldChg>
      <pc:sldChg chg="modSp mod">
        <pc:chgData name="Girard, Jonathan M." userId="6eae3c0a-8465-49f8-93c8-3c6744be501a" providerId="ADAL" clId="{4817EDE9-EDCA-4CDB-B2BD-D42DD8F69181}" dt="2022-11-09T17:12:02.918" v="90" actId="1076"/>
        <pc:sldMkLst>
          <pc:docMk/>
          <pc:sldMk cId="2442370363" sldId="512"/>
        </pc:sldMkLst>
        <pc:spChg chg="mod">
          <ac:chgData name="Girard, Jonathan M." userId="6eae3c0a-8465-49f8-93c8-3c6744be501a" providerId="ADAL" clId="{4817EDE9-EDCA-4CDB-B2BD-D42DD8F69181}" dt="2022-11-09T17:12:02.918" v="90" actId="1076"/>
          <ac:spMkLst>
            <pc:docMk/>
            <pc:sldMk cId="2442370363" sldId="512"/>
            <ac:spMk id="4" creationId="{00000000-0000-0000-0000-000000000000}"/>
          </ac:spMkLst>
        </pc:spChg>
      </pc:sldChg>
      <pc:sldChg chg="modSp mod">
        <pc:chgData name="Girard, Jonathan M." userId="6eae3c0a-8465-49f8-93c8-3c6744be501a" providerId="ADAL" clId="{4817EDE9-EDCA-4CDB-B2BD-D42DD8F69181}" dt="2022-11-09T17:11:01.624" v="85" actId="12"/>
        <pc:sldMkLst>
          <pc:docMk/>
          <pc:sldMk cId="3478170257" sldId="513"/>
        </pc:sldMkLst>
        <pc:spChg chg="mod">
          <ac:chgData name="Girard, Jonathan M." userId="6eae3c0a-8465-49f8-93c8-3c6744be501a" providerId="ADAL" clId="{4817EDE9-EDCA-4CDB-B2BD-D42DD8F69181}" dt="2022-11-09T17:11:01.624" v="85" actId="12"/>
          <ac:spMkLst>
            <pc:docMk/>
            <pc:sldMk cId="3478170257" sldId="513"/>
            <ac:spMk id="4" creationId="{00000000-0000-0000-0000-000000000000}"/>
          </ac:spMkLst>
        </pc:spChg>
      </pc:sldChg>
      <pc:sldChg chg="del">
        <pc:chgData name="Girard, Jonathan M." userId="6eae3c0a-8465-49f8-93c8-3c6744be501a" providerId="ADAL" clId="{4817EDE9-EDCA-4CDB-B2BD-D42DD8F69181}" dt="2022-11-09T17:08:58.921" v="74" actId="47"/>
        <pc:sldMkLst>
          <pc:docMk/>
          <pc:sldMk cId="3424173230" sldId="521"/>
        </pc:sldMkLst>
      </pc:sldChg>
      <pc:sldChg chg="modSp mod">
        <pc:chgData name="Girard, Jonathan M." userId="6eae3c0a-8465-49f8-93c8-3c6744be501a" providerId="ADAL" clId="{4817EDE9-EDCA-4CDB-B2BD-D42DD8F69181}" dt="2022-11-09T17:10:35.003" v="83" actId="5793"/>
        <pc:sldMkLst>
          <pc:docMk/>
          <pc:sldMk cId="712775936" sldId="522"/>
        </pc:sldMkLst>
        <pc:spChg chg="mod">
          <ac:chgData name="Girard, Jonathan M." userId="6eae3c0a-8465-49f8-93c8-3c6744be501a" providerId="ADAL" clId="{4817EDE9-EDCA-4CDB-B2BD-D42DD8F69181}" dt="2022-11-09T17:08:37.819" v="72" actId="20577"/>
          <ac:spMkLst>
            <pc:docMk/>
            <pc:sldMk cId="712775936" sldId="522"/>
            <ac:spMk id="2" creationId="{00000000-0000-0000-0000-000000000000}"/>
          </ac:spMkLst>
        </pc:spChg>
        <pc:spChg chg="mod">
          <ac:chgData name="Girard, Jonathan M." userId="6eae3c0a-8465-49f8-93c8-3c6744be501a" providerId="ADAL" clId="{4817EDE9-EDCA-4CDB-B2BD-D42DD8F69181}" dt="2022-11-09T17:10:35.003" v="83" actId="5793"/>
          <ac:spMkLst>
            <pc:docMk/>
            <pc:sldMk cId="712775936" sldId="522"/>
            <ac:spMk id="4" creationId="{00000000-0000-0000-0000-000000000000}"/>
          </ac:spMkLst>
        </pc:spChg>
      </pc:sldChg>
      <pc:sldChg chg="modSp mod">
        <pc:chgData name="Girard, Jonathan M." userId="6eae3c0a-8465-49f8-93c8-3c6744be501a" providerId="ADAL" clId="{4817EDE9-EDCA-4CDB-B2BD-D42DD8F69181}" dt="2022-11-09T17:09:33.766" v="77" actId="1076"/>
        <pc:sldMkLst>
          <pc:docMk/>
          <pc:sldMk cId="1102341336" sldId="523"/>
        </pc:sldMkLst>
        <pc:spChg chg="mod">
          <ac:chgData name="Girard, Jonathan M." userId="6eae3c0a-8465-49f8-93c8-3c6744be501a" providerId="ADAL" clId="{4817EDE9-EDCA-4CDB-B2BD-D42DD8F69181}" dt="2022-11-09T17:08:30.258" v="55" actId="20577"/>
          <ac:spMkLst>
            <pc:docMk/>
            <pc:sldMk cId="1102341336" sldId="523"/>
            <ac:spMk id="2" creationId="{00000000-0000-0000-0000-000000000000}"/>
          </ac:spMkLst>
        </pc:spChg>
        <pc:spChg chg="mod">
          <ac:chgData name="Girard, Jonathan M." userId="6eae3c0a-8465-49f8-93c8-3c6744be501a" providerId="ADAL" clId="{4817EDE9-EDCA-4CDB-B2BD-D42DD8F69181}" dt="2022-11-09T17:09:33.766" v="77" actId="1076"/>
          <ac:spMkLst>
            <pc:docMk/>
            <pc:sldMk cId="1102341336" sldId="523"/>
            <ac:spMk id="4" creationId="{00000000-0000-0000-0000-000000000000}"/>
          </ac:spMkLst>
        </pc:spChg>
      </pc:sldChg>
      <pc:sldMasterChg chg="del delSldLayout">
        <pc:chgData name="Girard, Jonathan M." userId="6eae3c0a-8465-49f8-93c8-3c6744be501a" providerId="ADAL" clId="{4817EDE9-EDCA-4CDB-B2BD-D42DD8F69181}" dt="2022-11-09T17:08:58.921" v="74" actId="47"/>
        <pc:sldMasterMkLst>
          <pc:docMk/>
          <pc:sldMasterMk cId="2744883724" sldId="2147483678"/>
        </pc:sldMasterMkLst>
        <pc:sldLayoutChg chg="del">
          <pc:chgData name="Girard, Jonathan M." userId="6eae3c0a-8465-49f8-93c8-3c6744be501a" providerId="ADAL" clId="{4817EDE9-EDCA-4CDB-B2BD-D42DD8F69181}" dt="2022-11-09T17:08:58.921" v="74" actId="47"/>
          <pc:sldLayoutMkLst>
            <pc:docMk/>
            <pc:sldMasterMk cId="2744883724" sldId="2147483678"/>
            <pc:sldLayoutMk cId="1864372610" sldId="2147483679"/>
          </pc:sldLayoutMkLst>
        </pc:sldLayoutChg>
        <pc:sldLayoutChg chg="del">
          <pc:chgData name="Girard, Jonathan M." userId="6eae3c0a-8465-49f8-93c8-3c6744be501a" providerId="ADAL" clId="{4817EDE9-EDCA-4CDB-B2BD-D42DD8F69181}" dt="2022-11-09T17:08:58.921" v="74" actId="47"/>
          <pc:sldLayoutMkLst>
            <pc:docMk/>
            <pc:sldMasterMk cId="2744883724" sldId="2147483678"/>
            <pc:sldLayoutMk cId="1221532075" sldId="2147483680"/>
          </pc:sldLayoutMkLst>
        </pc:sldLayoutChg>
        <pc:sldLayoutChg chg="del">
          <pc:chgData name="Girard, Jonathan M." userId="6eae3c0a-8465-49f8-93c8-3c6744be501a" providerId="ADAL" clId="{4817EDE9-EDCA-4CDB-B2BD-D42DD8F69181}" dt="2022-11-09T17:08:58.921" v="74" actId="47"/>
          <pc:sldLayoutMkLst>
            <pc:docMk/>
            <pc:sldMasterMk cId="2744883724" sldId="2147483678"/>
            <pc:sldLayoutMk cId="2318902058" sldId="2147483681"/>
          </pc:sldLayoutMkLst>
        </pc:sldLayoutChg>
        <pc:sldLayoutChg chg="del">
          <pc:chgData name="Girard, Jonathan M." userId="6eae3c0a-8465-49f8-93c8-3c6744be501a" providerId="ADAL" clId="{4817EDE9-EDCA-4CDB-B2BD-D42DD8F69181}" dt="2022-11-09T17:08:58.921" v="74" actId="47"/>
          <pc:sldLayoutMkLst>
            <pc:docMk/>
            <pc:sldMasterMk cId="2744883724" sldId="2147483678"/>
            <pc:sldLayoutMk cId="3133576747" sldId="2147483682"/>
          </pc:sldLayoutMkLst>
        </pc:sldLayoutChg>
        <pc:sldLayoutChg chg="del">
          <pc:chgData name="Girard, Jonathan M." userId="6eae3c0a-8465-49f8-93c8-3c6744be501a" providerId="ADAL" clId="{4817EDE9-EDCA-4CDB-B2BD-D42DD8F69181}" dt="2022-11-09T17:08:58.921" v="74" actId="47"/>
          <pc:sldLayoutMkLst>
            <pc:docMk/>
            <pc:sldMasterMk cId="2744883724" sldId="2147483678"/>
            <pc:sldLayoutMk cId="70466059" sldId="2147483683"/>
          </pc:sldLayoutMkLst>
        </pc:sldLayoutChg>
        <pc:sldLayoutChg chg="del">
          <pc:chgData name="Girard, Jonathan M." userId="6eae3c0a-8465-49f8-93c8-3c6744be501a" providerId="ADAL" clId="{4817EDE9-EDCA-4CDB-B2BD-D42DD8F69181}" dt="2022-11-09T17:08:58.921" v="74" actId="47"/>
          <pc:sldLayoutMkLst>
            <pc:docMk/>
            <pc:sldMasterMk cId="2744883724" sldId="2147483678"/>
            <pc:sldLayoutMk cId="146096429" sldId="2147483684"/>
          </pc:sldLayoutMkLst>
        </pc:sldLayoutChg>
        <pc:sldLayoutChg chg="del">
          <pc:chgData name="Girard, Jonathan M." userId="6eae3c0a-8465-49f8-93c8-3c6744be501a" providerId="ADAL" clId="{4817EDE9-EDCA-4CDB-B2BD-D42DD8F69181}" dt="2022-11-09T17:08:58.921" v="74" actId="47"/>
          <pc:sldLayoutMkLst>
            <pc:docMk/>
            <pc:sldMasterMk cId="2744883724" sldId="2147483678"/>
            <pc:sldLayoutMk cId="1645228200" sldId="2147483685"/>
          </pc:sldLayoutMkLst>
        </pc:sldLayoutChg>
        <pc:sldLayoutChg chg="del">
          <pc:chgData name="Girard, Jonathan M." userId="6eae3c0a-8465-49f8-93c8-3c6744be501a" providerId="ADAL" clId="{4817EDE9-EDCA-4CDB-B2BD-D42DD8F69181}" dt="2022-11-09T17:08:58.921" v="74" actId="47"/>
          <pc:sldLayoutMkLst>
            <pc:docMk/>
            <pc:sldMasterMk cId="2744883724" sldId="2147483678"/>
            <pc:sldLayoutMk cId="3898318116" sldId="2147483686"/>
          </pc:sldLayoutMkLst>
        </pc:sldLayoutChg>
        <pc:sldLayoutChg chg="del">
          <pc:chgData name="Girard, Jonathan M." userId="6eae3c0a-8465-49f8-93c8-3c6744be501a" providerId="ADAL" clId="{4817EDE9-EDCA-4CDB-B2BD-D42DD8F69181}" dt="2022-11-09T17:08:58.921" v="74" actId="47"/>
          <pc:sldLayoutMkLst>
            <pc:docMk/>
            <pc:sldMasterMk cId="2744883724" sldId="2147483678"/>
            <pc:sldLayoutMk cId="2459933094" sldId="2147483687"/>
          </pc:sldLayoutMkLst>
        </pc:sldLayoutChg>
        <pc:sldLayoutChg chg="del">
          <pc:chgData name="Girard, Jonathan M." userId="6eae3c0a-8465-49f8-93c8-3c6744be501a" providerId="ADAL" clId="{4817EDE9-EDCA-4CDB-B2BD-D42DD8F69181}" dt="2022-11-09T17:08:58.921" v="74" actId="47"/>
          <pc:sldLayoutMkLst>
            <pc:docMk/>
            <pc:sldMasterMk cId="2744883724" sldId="2147483678"/>
            <pc:sldLayoutMk cId="553263647" sldId="2147483688"/>
          </pc:sldLayoutMkLst>
        </pc:sldLayoutChg>
        <pc:sldLayoutChg chg="del">
          <pc:chgData name="Girard, Jonathan M." userId="6eae3c0a-8465-49f8-93c8-3c6744be501a" providerId="ADAL" clId="{4817EDE9-EDCA-4CDB-B2BD-D42DD8F69181}" dt="2022-11-09T17:08:58.921" v="74" actId="47"/>
          <pc:sldLayoutMkLst>
            <pc:docMk/>
            <pc:sldMasterMk cId="2744883724" sldId="2147483678"/>
            <pc:sldLayoutMk cId="3293715773" sldId="214748368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78EDF-D78D-48A9-A700-BCBFB516D3A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EA636-76B3-4D13-AB22-D77571686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59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584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513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297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016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816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865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6102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484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12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96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54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85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FB5F9-F673-4B2E-A903-44E121894D52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11/9/2022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905FD-DC06-4CA1-95EB-3E402A11F5F4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B71E42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10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8936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612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85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071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90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10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8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729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73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allup.net/digital-art-board-games-puzzles-white-red-minimalis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allup.net/digital-art-board-games-puzzles-white-red-minimalis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allup.net/digital-art-board-games-puzzles-white-red-minimalis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allup.net/digital-art-board-games-puzzles-white-red-minimalis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allup.net/digital-art-board-games-puzzles-white-red-minimalis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FDF9410-E530-4E71-A2C0-4C24B4896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E0214-B7C2-4507-809B-6EECCE26D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2966" y="1427304"/>
            <a:ext cx="8686800" cy="3241515"/>
          </a:xfrm>
        </p:spPr>
        <p:txBody>
          <a:bodyPr anchor="ctr">
            <a:normAutofit/>
          </a:bodyPr>
          <a:lstStyle/>
          <a:p>
            <a:pPr algn="ctr"/>
            <a:r>
              <a:rPr lang="en-US" sz="5400" dirty="0"/>
              <a:t>Reporting and Management of Concerns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3268B1E-8861-4702-9529-5A8FB23A6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966" y="1094758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6646AE-8FD6-411E-8640-6CCB250D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966" y="4923706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833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3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"/>
          <a:stretch/>
        </p:blipFill>
        <p:spPr>
          <a:xfrm>
            <a:off x="305" y="91"/>
            <a:ext cx="12191695" cy="6857828"/>
          </a:xfrm>
          <a:prstGeom prst="rect">
            <a:avLst/>
          </a:prstGeom>
        </p:spPr>
      </p:pic>
      <p:sp>
        <p:nvSpPr>
          <p:cNvPr id="22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Reporting and Management of Concerns</a:t>
            </a:r>
          </a:p>
        </p:txBody>
      </p:sp>
      <p:cxnSp>
        <p:nvCxnSpPr>
          <p:cNvPr id="27" name="Straight Connector 31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dirty="0"/>
              <a:t>Questions, concerns, complaints, allegations of undue influence, allegations or findings of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non-compliance</a:t>
            </a:r>
            <a:r>
              <a:rPr lang="en-US" dirty="0"/>
              <a:t>, or input regarding the HRPP may be reported orally or in writing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dirty="0"/>
              <a:t>The IRB has the responsibility to investigate allegations and findings of non-compliance and take corrective actions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dirty="0"/>
              <a:t>The IO/OO has the responsibility to investigate all other reports and take corrective actions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dirty="0"/>
              <a:t>Report within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 days</a:t>
            </a:r>
          </a:p>
        </p:txBody>
      </p:sp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054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3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"/>
          <a:stretch/>
        </p:blipFill>
        <p:spPr>
          <a:xfrm>
            <a:off x="305" y="91"/>
            <a:ext cx="12191695" cy="6857828"/>
          </a:xfrm>
          <a:prstGeom prst="rect">
            <a:avLst/>
          </a:prstGeom>
        </p:spPr>
      </p:pic>
      <p:sp>
        <p:nvSpPr>
          <p:cNvPr id="22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Reporting and Management of Concerns</a:t>
            </a:r>
          </a:p>
        </p:txBody>
      </p:sp>
      <p:cxnSp>
        <p:nvCxnSpPr>
          <p:cNvPr id="27" name="Straight Connector 31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49627" y="1390952"/>
            <a:ext cx="6085091" cy="4699000"/>
          </a:xfrm>
        </p:spPr>
        <p:txBody>
          <a:bodyPr anchor="ctr">
            <a:normAutofit/>
          </a:bodyPr>
          <a:lstStyle/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Contact the IRB </a:t>
            </a:r>
            <a:r>
              <a:rPr lang="en-US" sz="2800" dirty="0"/>
              <a:t>office with questions (cuhs@harvard.edu)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800" dirty="0"/>
              <a:t>Submit Report of New Information (</a:t>
            </a: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RNI</a:t>
            </a:r>
            <a:r>
              <a:rPr lang="en-US" sz="2800" dirty="0"/>
              <a:t>) in ESTR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800" dirty="0"/>
              <a:t>Contact the IO/OO</a:t>
            </a:r>
          </a:p>
          <a:p>
            <a:pPr lvl="1"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400" dirty="0"/>
              <a:t>Ara Tahmassian, Ph.D. (ara_tahmassian@harvard.edu)</a:t>
            </a:r>
          </a:p>
          <a:p>
            <a:pPr lvl="1"/>
            <a:endParaRPr lang="en-US" dirty="0"/>
          </a:p>
        </p:txBody>
      </p:sp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170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3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"/>
          <a:stretch/>
        </p:blipFill>
        <p:spPr>
          <a:xfrm>
            <a:off x="305" y="91"/>
            <a:ext cx="12191695" cy="6857828"/>
          </a:xfrm>
          <a:prstGeom prst="rect">
            <a:avLst/>
          </a:prstGeom>
        </p:spPr>
      </p:pic>
      <p:sp>
        <p:nvSpPr>
          <p:cNvPr id="22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IRB DETERMINES: Non-compliance?</a:t>
            </a:r>
          </a:p>
        </p:txBody>
      </p:sp>
      <p:cxnSp>
        <p:nvCxnSpPr>
          <p:cNvPr id="27" name="Straight Connector 31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49627" y="1390952"/>
            <a:ext cx="6434901" cy="4699000"/>
          </a:xfrm>
        </p:spPr>
        <p:txBody>
          <a:bodyPr anchor="ctr">
            <a:normAutofit/>
          </a:bodyPr>
          <a:lstStyle/>
          <a:p>
            <a:pPr lvl="0"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Gill Sans MT" panose="020B0502020104020203" pitchFamily="34" charset="0"/>
              </a:rPr>
              <a:t>Not noncompliance or an unanticipated problem</a:t>
            </a:r>
          </a:p>
          <a:p>
            <a:pPr lvl="0"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Gill Sans MT" panose="020B0502020104020203" pitchFamily="34" charset="0"/>
              </a:rPr>
              <a:t>Minor noncompliance: Noncompliance that is neither serious nor continuing</a:t>
            </a:r>
          </a:p>
          <a:p>
            <a:pPr lvl="0"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Gill Sans MT" panose="020B0502020104020203" pitchFamily="34" charset="0"/>
              </a:rPr>
              <a:t>An unanticipated problem involving risks to subjects or others</a:t>
            </a:r>
          </a:p>
          <a:p>
            <a:pPr lvl="0"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Gill Sans MT" panose="020B0502020104020203" pitchFamily="34" charset="0"/>
              </a:rPr>
              <a:t>Serious or continuing non-compliance with the regulations or the requirements or determinations of the IRB</a:t>
            </a:r>
          </a:p>
          <a:p>
            <a:pPr lvl="0"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Gill Sans MT" panose="020B0502020104020203" pitchFamily="34" charset="0"/>
              </a:rPr>
              <a:t>Necessitates suspension or termination of IRB approval</a:t>
            </a:r>
          </a:p>
          <a:p>
            <a:pPr lvl="1"/>
            <a:endParaRPr lang="en-US" dirty="0"/>
          </a:p>
        </p:txBody>
      </p:sp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27759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3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"/>
          <a:stretch/>
        </p:blipFill>
        <p:spPr>
          <a:xfrm>
            <a:off x="305" y="91"/>
            <a:ext cx="12191695" cy="6857828"/>
          </a:xfrm>
          <a:prstGeom prst="rect">
            <a:avLst/>
          </a:prstGeom>
        </p:spPr>
      </p:pic>
      <p:sp>
        <p:nvSpPr>
          <p:cNvPr id="22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IRB DETERMINES: Action Plan</a:t>
            </a:r>
          </a:p>
        </p:txBody>
      </p:sp>
      <p:cxnSp>
        <p:nvCxnSpPr>
          <p:cNvPr id="27" name="Straight Connector 31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49627" y="1193800"/>
            <a:ext cx="6085091" cy="4699000"/>
          </a:xfrm>
        </p:spPr>
        <p:txBody>
          <a:bodyPr anchor="ctr">
            <a:normAutofit/>
          </a:bodyPr>
          <a:lstStyle/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800" dirty="0">
                <a:latin typeface="Gill Sans MT" panose="020B0502020104020203" pitchFamily="34" charset="0"/>
              </a:rPr>
              <a:t>Modify protocol or consent process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800" dirty="0">
                <a:latin typeface="Gill Sans MT" panose="020B0502020104020203" pitchFamily="34" charset="0"/>
              </a:rPr>
              <a:t>Give additional info to participants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800" dirty="0">
                <a:latin typeface="Gill Sans MT" panose="020B0502020104020203" pitchFamily="34" charset="0"/>
              </a:rPr>
              <a:t>Observation by IRB and/or monitor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800" dirty="0">
                <a:latin typeface="Gill Sans MT" panose="020B0502020104020203" pitchFamily="34" charset="0"/>
              </a:rPr>
              <a:t>Request PI receive training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800" dirty="0">
                <a:latin typeface="Gill Sans MT" panose="020B0502020104020203" pitchFamily="34" charset="0"/>
              </a:rPr>
              <a:t>Notify other relevant parties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800" dirty="0">
                <a:latin typeface="Gill Sans MT" panose="020B0502020104020203" pitchFamily="34" charset="0"/>
              </a:rPr>
              <a:t>Transfer, suspend, or terminate study</a:t>
            </a:r>
          </a:p>
          <a:p>
            <a:pPr lvl="1"/>
            <a:endParaRPr lang="en-US" dirty="0"/>
          </a:p>
        </p:txBody>
      </p:sp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341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3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"/>
          <a:stretch/>
        </p:blipFill>
        <p:spPr>
          <a:xfrm>
            <a:off x="305" y="91"/>
            <a:ext cx="12191695" cy="6857828"/>
          </a:xfrm>
          <a:prstGeom prst="rect">
            <a:avLst/>
          </a:prstGeom>
        </p:spPr>
      </p:pic>
      <p:sp>
        <p:nvSpPr>
          <p:cNvPr id="22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Reporting and Management of Concerns</a:t>
            </a:r>
          </a:p>
        </p:txBody>
      </p:sp>
      <p:cxnSp>
        <p:nvCxnSpPr>
          <p:cNvPr id="27" name="Straight Connector 31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09523" y="1137039"/>
            <a:ext cx="6247309" cy="4699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For more on reporting see: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HRP-101</a:t>
            </a:r>
            <a:r>
              <a:rPr lang="en-US" sz="2400" dirty="0"/>
              <a:t> HUA Human Research Protection Program Plan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HRP-103</a:t>
            </a:r>
            <a:r>
              <a:rPr lang="en-US" sz="2400" dirty="0"/>
              <a:t> HUA Investigator Manual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HRP-321 </a:t>
            </a:r>
            <a:r>
              <a:rPr lang="en-US" sz="2400" dirty="0"/>
              <a:t>WORKSHEET Review of Information Items</a:t>
            </a:r>
          </a:p>
          <a:p>
            <a:pPr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en-US" sz="2400" dirty="0"/>
              <a:t>“Researcher Responsibilities After Review” in the 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IRB Lifecycle </a:t>
            </a:r>
            <a:r>
              <a:rPr lang="en-US" sz="2400" dirty="0"/>
              <a:t>at cuhs.harvard.edu</a:t>
            </a:r>
          </a:p>
        </p:txBody>
      </p:sp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2370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D38AB2AFDBD4897F1F0AD25426D27" ma:contentTypeVersion="6" ma:contentTypeDescription="Create a new document." ma:contentTypeScope="" ma:versionID="4a3020c438a80362158a3fc0f4e03499">
  <xsd:schema xmlns:xsd="http://www.w3.org/2001/XMLSchema" xmlns:xs="http://www.w3.org/2001/XMLSchema" xmlns:p="http://schemas.microsoft.com/office/2006/metadata/properties" xmlns:ns2="006abc03-c437-4926-8e11-1a070d9dc366" xmlns:ns3="f08b97e4-873e-4171-8a11-fd3549f4a5c9" targetNamespace="http://schemas.microsoft.com/office/2006/metadata/properties" ma:root="true" ma:fieldsID="65d76c554454276c9c9bc3e355f40a5c" ns2:_="" ns3:_="">
    <xsd:import namespace="006abc03-c437-4926-8e11-1a070d9dc366"/>
    <xsd:import namespace="f08b97e4-873e-4171-8a11-fd3549f4a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abc03-c437-4926-8e11-1a070d9dc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b97e4-873e-4171-8a11-fd3549f4a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00BBA8A-13C1-4F50-9BFB-1700FAB8545F}"/>
</file>

<file path=customXml/itemProps2.xml><?xml version="1.0" encoding="utf-8"?>
<ds:datastoreItem xmlns:ds="http://schemas.openxmlformats.org/officeDocument/2006/customXml" ds:itemID="{F099F988-5E6B-439D-81FB-A7AC62CB18FC}"/>
</file>

<file path=customXml/itemProps3.xml><?xml version="1.0" encoding="utf-8"?>
<ds:datastoreItem xmlns:ds="http://schemas.openxmlformats.org/officeDocument/2006/customXml" ds:itemID="{95A5E2BE-0291-4FC3-B114-B32557000B5D}"/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297</Words>
  <Application>Microsoft Office PowerPoint</Application>
  <PresentationFormat>Widescreen</PresentationFormat>
  <Paragraphs>45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Courier New</vt:lpstr>
      <vt:lpstr>Gill Sans MT</vt:lpstr>
      <vt:lpstr>Gallery</vt:lpstr>
      <vt:lpstr>Reporting and Management of Concerns</vt:lpstr>
      <vt:lpstr>Reporting and Management of Concerns</vt:lpstr>
      <vt:lpstr>Reporting and Management of Concerns</vt:lpstr>
      <vt:lpstr>IRB DETERMINES: Non-compliance?</vt:lpstr>
      <vt:lpstr>IRB DETERMINES: Action Plan</vt:lpstr>
      <vt:lpstr>Reporting and Management of Concerns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Reporting and Management of Concerns</dc:title>
  <dc:creator>Girard, Jonathan M.</dc:creator>
  <cp:lastModifiedBy>Girard, Jonathan M.</cp:lastModifiedBy>
  <cp:revision>1</cp:revision>
  <dcterms:created xsi:type="dcterms:W3CDTF">2022-11-09T16:59:39Z</dcterms:created>
  <dcterms:modified xsi:type="dcterms:W3CDTF">2022-11-09T17:12:08Z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0x0101006E5D38AB2AFDBD4897F1F0AD25426D27</vt:lpwstr>
  </property>
</Properties>
</file>