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473" r:id="rId5"/>
    <p:sldId id="532" r:id="rId6"/>
    <p:sldId id="501" r:id="rId7"/>
    <p:sldId id="522" r:id="rId8"/>
    <p:sldId id="2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569882-CE4E-4964-A057-8D39D4473FF2}" v="3" dt="2022-06-08T15:27:09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25A22-1957-4B25-90D6-F051609B9F5D}" type="doc">
      <dgm:prSet loTypeId="urn:microsoft.com/office/officeart/2005/8/layout/matrix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361DAC-3112-4500-8BE6-8263A9E3B5C9}">
      <dgm:prSet phldrT="[Text]"/>
      <dgm:spPr/>
      <dgm:t>
        <a:bodyPr/>
        <a:lstStyle/>
        <a:p>
          <a:r>
            <a:rPr lang="en-US" b="1" dirty="0"/>
            <a:t>Harvard fCOI</a:t>
          </a:r>
        </a:p>
      </dgm:t>
    </dgm:pt>
    <dgm:pt modelId="{61461DB6-7189-40AA-AFE8-ED076C6BC6DA}" type="parTrans" cxnId="{8ED05082-86A0-4C10-9AC7-8EF404E62E64}">
      <dgm:prSet/>
      <dgm:spPr/>
      <dgm:t>
        <a:bodyPr/>
        <a:lstStyle/>
        <a:p>
          <a:endParaRPr lang="en-US"/>
        </a:p>
      </dgm:t>
    </dgm:pt>
    <dgm:pt modelId="{BD0977FF-C969-4103-ACA2-7DB136CEA627}" type="sibTrans" cxnId="{8ED05082-86A0-4C10-9AC7-8EF404E62E64}">
      <dgm:prSet/>
      <dgm:spPr/>
      <dgm:t>
        <a:bodyPr/>
        <a:lstStyle/>
        <a:p>
          <a:endParaRPr lang="en-US"/>
        </a:p>
      </dgm:t>
    </dgm:pt>
    <dgm:pt modelId="{4C55F11C-05CE-4C1C-8479-FE5659A134C9}">
      <dgm:prSet phldrT="[Text]"/>
      <dgm:spPr/>
      <dgm:t>
        <a:bodyPr/>
        <a:lstStyle/>
        <a:p>
          <a:pPr algn="l"/>
          <a:endParaRPr lang="en-US" dirty="0"/>
        </a:p>
        <a:p>
          <a:pPr algn="l"/>
          <a:r>
            <a:rPr lang="en-US" dirty="0"/>
            <a:t>Each School’s policy is outlined in a School Implementation Plan</a:t>
          </a:r>
        </a:p>
      </dgm:t>
    </dgm:pt>
    <dgm:pt modelId="{E8F50CC3-28A8-4976-AFD6-E695A34F88EE}" type="parTrans" cxnId="{75E8F8E2-CC90-41BB-8699-ADC8820E0757}">
      <dgm:prSet/>
      <dgm:spPr/>
      <dgm:t>
        <a:bodyPr/>
        <a:lstStyle/>
        <a:p>
          <a:endParaRPr lang="en-US"/>
        </a:p>
      </dgm:t>
    </dgm:pt>
    <dgm:pt modelId="{9AE139BB-4206-4E3D-86D5-BA87E2DFA4B2}" type="sibTrans" cxnId="{75E8F8E2-CC90-41BB-8699-ADC8820E0757}">
      <dgm:prSet/>
      <dgm:spPr/>
      <dgm:t>
        <a:bodyPr/>
        <a:lstStyle/>
        <a:p>
          <a:endParaRPr lang="en-US"/>
        </a:p>
      </dgm:t>
    </dgm:pt>
    <dgm:pt modelId="{AF6FD588-BC8E-4E57-BBF6-32A2B33DD973}">
      <dgm:prSet phldrT="[Text]"/>
      <dgm:spPr/>
      <dgm:t>
        <a:bodyPr/>
        <a:lstStyle/>
        <a:p>
          <a:pPr algn="r">
            <a:spcAft>
              <a:spcPts val="0"/>
            </a:spcAft>
          </a:pPr>
          <a:endParaRPr lang="en-US" dirty="0"/>
        </a:p>
        <a:p>
          <a:pPr algn="r">
            <a:spcAft>
              <a:spcPts val="0"/>
            </a:spcAft>
          </a:pPr>
          <a:r>
            <a:rPr lang="en-US" dirty="0"/>
            <a:t>Individuals have institutional responsibility and are subject to this procedure when they have fCOI</a:t>
          </a:r>
        </a:p>
      </dgm:t>
    </dgm:pt>
    <dgm:pt modelId="{9326AFBA-9EA4-4CF8-8197-1AB9D01F4896}" type="parTrans" cxnId="{377567E0-8033-43CB-91B3-1581FEA87B2E}">
      <dgm:prSet/>
      <dgm:spPr/>
      <dgm:t>
        <a:bodyPr/>
        <a:lstStyle/>
        <a:p>
          <a:endParaRPr lang="en-US"/>
        </a:p>
      </dgm:t>
    </dgm:pt>
    <dgm:pt modelId="{14C087A4-A7AE-4503-ACA6-6C4EAF569F81}" type="sibTrans" cxnId="{377567E0-8033-43CB-91B3-1581FEA87B2E}">
      <dgm:prSet/>
      <dgm:spPr/>
      <dgm:t>
        <a:bodyPr/>
        <a:lstStyle/>
        <a:p>
          <a:endParaRPr lang="en-US"/>
        </a:p>
      </dgm:t>
    </dgm:pt>
    <dgm:pt modelId="{906F29DB-40E4-4542-829B-1A4FE2252120}">
      <dgm:prSet phldrT="[Text]"/>
      <dgm:spPr/>
      <dgm:t>
        <a:bodyPr/>
        <a:lstStyle/>
        <a:p>
          <a:pPr algn="l">
            <a:spcAft>
              <a:spcPts val="0"/>
            </a:spcAft>
          </a:pPr>
          <a:r>
            <a:rPr lang="en-US" dirty="0"/>
            <a:t>Violations can lead to:</a:t>
          </a:r>
        </a:p>
      </dgm:t>
    </dgm:pt>
    <dgm:pt modelId="{0132F94B-D677-45E3-9F73-4E66195DD40C}" type="parTrans" cxnId="{34DAA85D-3EE3-4D71-86AF-DCD620B1847F}">
      <dgm:prSet/>
      <dgm:spPr/>
      <dgm:t>
        <a:bodyPr/>
        <a:lstStyle/>
        <a:p>
          <a:endParaRPr lang="en-US"/>
        </a:p>
      </dgm:t>
    </dgm:pt>
    <dgm:pt modelId="{3C8981DD-9C8A-4580-BA75-CB9D5C328880}" type="sibTrans" cxnId="{34DAA85D-3EE3-4D71-86AF-DCD620B1847F}">
      <dgm:prSet/>
      <dgm:spPr/>
      <dgm:t>
        <a:bodyPr/>
        <a:lstStyle/>
        <a:p>
          <a:endParaRPr lang="en-US"/>
        </a:p>
      </dgm:t>
    </dgm:pt>
    <dgm:pt modelId="{ADE4F1B9-9D16-48F9-851E-CFA02645355C}">
      <dgm:prSet phldrT="[Text]"/>
      <dgm:spPr/>
      <dgm:t>
        <a:bodyPr/>
        <a:lstStyle/>
        <a:p>
          <a:pPr algn="r"/>
          <a:r>
            <a:rPr lang="en-US" dirty="0"/>
            <a:t>Related records to be retained for at least 3 years from completion of Human Research </a:t>
          </a:r>
        </a:p>
      </dgm:t>
    </dgm:pt>
    <dgm:pt modelId="{014093B5-295B-4F63-9762-A3BC03B7998A}" type="parTrans" cxnId="{560C33FF-88D8-4FC9-A35F-5AB83B141C07}">
      <dgm:prSet/>
      <dgm:spPr/>
      <dgm:t>
        <a:bodyPr/>
        <a:lstStyle/>
        <a:p>
          <a:endParaRPr lang="en-US"/>
        </a:p>
      </dgm:t>
    </dgm:pt>
    <dgm:pt modelId="{FA797CD4-B083-479B-839D-37C099039A33}" type="sibTrans" cxnId="{560C33FF-88D8-4FC9-A35F-5AB83B141C07}">
      <dgm:prSet/>
      <dgm:spPr/>
      <dgm:t>
        <a:bodyPr/>
        <a:lstStyle/>
        <a:p>
          <a:endParaRPr lang="en-US"/>
        </a:p>
      </dgm:t>
    </dgm:pt>
    <dgm:pt modelId="{C35E9C78-C67C-44EE-9B20-77E6A99A512C}">
      <dgm:prSet phldrT="[Text]"/>
      <dgm:spPr/>
      <dgm:t>
        <a:bodyPr/>
        <a:lstStyle/>
        <a:p>
          <a:pPr algn="l">
            <a:spcAft>
              <a:spcPts val="0"/>
            </a:spcAft>
          </a:pPr>
          <a:r>
            <a:rPr lang="en-US" dirty="0"/>
            <a:t>Loss or restriction of privileges to conduct Human Research</a:t>
          </a:r>
        </a:p>
      </dgm:t>
    </dgm:pt>
    <dgm:pt modelId="{BB652747-807C-4474-B28C-4C968C04EFF3}" type="parTrans" cxnId="{7B826DCA-3935-43BF-A4C4-1D5ADF52C1C1}">
      <dgm:prSet/>
      <dgm:spPr/>
      <dgm:t>
        <a:bodyPr/>
        <a:lstStyle/>
        <a:p>
          <a:endParaRPr lang="en-US"/>
        </a:p>
      </dgm:t>
    </dgm:pt>
    <dgm:pt modelId="{26AEAF36-A541-4500-B0BB-44F086D9D97F}" type="sibTrans" cxnId="{7B826DCA-3935-43BF-A4C4-1D5ADF52C1C1}">
      <dgm:prSet/>
      <dgm:spPr/>
      <dgm:t>
        <a:bodyPr/>
        <a:lstStyle/>
        <a:p>
          <a:endParaRPr lang="en-US"/>
        </a:p>
      </dgm:t>
    </dgm:pt>
    <dgm:pt modelId="{B7CC3FCE-BEB4-4DE4-A08A-9220B19F281E}">
      <dgm:prSet phldrT="[Text]"/>
      <dgm:spPr/>
      <dgm:t>
        <a:bodyPr/>
        <a:lstStyle/>
        <a:p>
          <a:pPr algn="l">
            <a:spcAft>
              <a:spcPts val="0"/>
            </a:spcAft>
          </a:pPr>
          <a:r>
            <a:rPr lang="en-US" dirty="0"/>
            <a:t>Other employment actions	</a:t>
          </a:r>
        </a:p>
      </dgm:t>
    </dgm:pt>
    <dgm:pt modelId="{01A30966-52F2-40F1-95A0-98A42174FDC5}" type="parTrans" cxnId="{5B0BD0DD-8B93-47D8-A653-992CB03D57FC}">
      <dgm:prSet/>
      <dgm:spPr/>
      <dgm:t>
        <a:bodyPr/>
        <a:lstStyle/>
        <a:p>
          <a:endParaRPr lang="en-US"/>
        </a:p>
      </dgm:t>
    </dgm:pt>
    <dgm:pt modelId="{00B71C90-02AF-42CE-B940-2BE19470A2B4}" type="sibTrans" cxnId="{5B0BD0DD-8B93-47D8-A653-992CB03D57FC}">
      <dgm:prSet/>
      <dgm:spPr/>
      <dgm:t>
        <a:bodyPr/>
        <a:lstStyle/>
        <a:p>
          <a:endParaRPr lang="en-US"/>
        </a:p>
      </dgm:t>
    </dgm:pt>
    <dgm:pt modelId="{0578C954-8060-4075-8F46-13AB61DB839F}" type="pres">
      <dgm:prSet presAssocID="{E8425A22-1957-4B25-90D6-F051609B9F5D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E818DFA-FEB4-4ACF-B311-9DDA335E2A24}" type="pres">
      <dgm:prSet presAssocID="{E8425A22-1957-4B25-90D6-F051609B9F5D}" presName="matrix" presStyleCnt="0"/>
      <dgm:spPr/>
    </dgm:pt>
    <dgm:pt modelId="{D181923A-DBAF-4783-9843-3B5EA64C0C3A}" type="pres">
      <dgm:prSet presAssocID="{E8425A22-1957-4B25-90D6-F051609B9F5D}" presName="tile1" presStyleLbl="node1" presStyleIdx="0" presStyleCnt="4"/>
      <dgm:spPr/>
    </dgm:pt>
    <dgm:pt modelId="{991F7C39-6F43-4127-B52C-5A2AD15C4B7C}" type="pres">
      <dgm:prSet presAssocID="{E8425A22-1957-4B25-90D6-F051609B9F5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6F4CC94-BCAE-4B47-8CB3-1371449F50A6}" type="pres">
      <dgm:prSet presAssocID="{E8425A22-1957-4B25-90D6-F051609B9F5D}" presName="tile2" presStyleLbl="node1" presStyleIdx="1" presStyleCnt="4"/>
      <dgm:spPr/>
    </dgm:pt>
    <dgm:pt modelId="{FDE8A42E-B8D7-4B04-A180-10D05EE4B990}" type="pres">
      <dgm:prSet presAssocID="{E8425A22-1957-4B25-90D6-F051609B9F5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BEB355C-5D49-4C21-86DC-599888CBA1B9}" type="pres">
      <dgm:prSet presAssocID="{E8425A22-1957-4B25-90D6-F051609B9F5D}" presName="tile3" presStyleLbl="node1" presStyleIdx="2" presStyleCnt="4"/>
      <dgm:spPr/>
    </dgm:pt>
    <dgm:pt modelId="{A520AED1-8DA1-445B-8434-FAD33D3B9C24}" type="pres">
      <dgm:prSet presAssocID="{E8425A22-1957-4B25-90D6-F051609B9F5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1465575-1802-4855-AD5C-6A44DB457E4C}" type="pres">
      <dgm:prSet presAssocID="{E8425A22-1957-4B25-90D6-F051609B9F5D}" presName="tile4" presStyleLbl="node1" presStyleIdx="3" presStyleCnt="4"/>
      <dgm:spPr/>
    </dgm:pt>
    <dgm:pt modelId="{70D2B8E9-F8BA-4320-9872-B97740FCA6BA}" type="pres">
      <dgm:prSet presAssocID="{E8425A22-1957-4B25-90D6-F051609B9F5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3184851E-6009-459B-8663-519D789655F7}" type="pres">
      <dgm:prSet presAssocID="{E8425A22-1957-4B25-90D6-F051609B9F5D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5F758705-4314-4A6F-82C0-54774598A146}" type="presOf" srcId="{4C55F11C-05CE-4C1C-8479-FE5659A134C9}" destId="{991F7C39-6F43-4127-B52C-5A2AD15C4B7C}" srcOrd="1" destOrd="0" presId="urn:microsoft.com/office/officeart/2005/8/layout/matrix1"/>
    <dgm:cxn modelId="{AB2D1807-48EB-48B4-B117-B5810C7F55AA}" type="presOf" srcId="{CB361DAC-3112-4500-8BE6-8263A9E3B5C9}" destId="{3184851E-6009-459B-8663-519D789655F7}" srcOrd="0" destOrd="0" presId="urn:microsoft.com/office/officeart/2005/8/layout/matrix1"/>
    <dgm:cxn modelId="{344A8208-FAF6-4830-BF1E-6A432576D0B1}" type="presOf" srcId="{AF6FD588-BC8E-4E57-BBF6-32A2B33DD973}" destId="{FDE8A42E-B8D7-4B04-A180-10D05EE4B990}" srcOrd="1" destOrd="0" presId="urn:microsoft.com/office/officeart/2005/8/layout/matrix1"/>
    <dgm:cxn modelId="{C4071D1B-7625-4CBF-ABFB-BB93C31F90FE}" type="presOf" srcId="{ADE4F1B9-9D16-48F9-851E-CFA02645355C}" destId="{70D2B8E9-F8BA-4320-9872-B97740FCA6BA}" srcOrd="1" destOrd="0" presId="urn:microsoft.com/office/officeart/2005/8/layout/matrix1"/>
    <dgm:cxn modelId="{DE925439-5C71-4E8E-B9BB-FB7E94FAC444}" type="presOf" srcId="{B7CC3FCE-BEB4-4DE4-A08A-9220B19F281E}" destId="{ABEB355C-5D49-4C21-86DC-599888CBA1B9}" srcOrd="0" destOrd="2" presId="urn:microsoft.com/office/officeart/2005/8/layout/matrix1"/>
    <dgm:cxn modelId="{34DAA85D-3EE3-4D71-86AF-DCD620B1847F}" srcId="{CB361DAC-3112-4500-8BE6-8263A9E3B5C9}" destId="{906F29DB-40E4-4542-829B-1A4FE2252120}" srcOrd="2" destOrd="0" parTransId="{0132F94B-D677-45E3-9F73-4E66195DD40C}" sibTransId="{3C8981DD-9C8A-4580-BA75-CB9D5C328880}"/>
    <dgm:cxn modelId="{5B2E5060-D3D4-469B-8B0C-6A9A792CEF35}" type="presOf" srcId="{C35E9C78-C67C-44EE-9B20-77E6A99A512C}" destId="{A520AED1-8DA1-445B-8434-FAD33D3B9C24}" srcOrd="1" destOrd="1" presId="urn:microsoft.com/office/officeart/2005/8/layout/matrix1"/>
    <dgm:cxn modelId="{BEED9E66-DE13-499B-896E-CF1F62A9C217}" type="presOf" srcId="{4C55F11C-05CE-4C1C-8479-FE5659A134C9}" destId="{D181923A-DBAF-4783-9843-3B5EA64C0C3A}" srcOrd="0" destOrd="0" presId="urn:microsoft.com/office/officeart/2005/8/layout/matrix1"/>
    <dgm:cxn modelId="{E04A8671-7216-49BC-9AAA-48C7C52E2538}" type="presOf" srcId="{E8425A22-1957-4B25-90D6-F051609B9F5D}" destId="{0578C954-8060-4075-8F46-13AB61DB839F}" srcOrd="0" destOrd="0" presId="urn:microsoft.com/office/officeart/2005/8/layout/matrix1"/>
    <dgm:cxn modelId="{9A87DA7F-AE82-42D0-AFEF-D237F41DB564}" type="presOf" srcId="{906F29DB-40E4-4542-829B-1A4FE2252120}" destId="{ABEB355C-5D49-4C21-86DC-599888CBA1B9}" srcOrd="0" destOrd="0" presId="urn:microsoft.com/office/officeart/2005/8/layout/matrix1"/>
    <dgm:cxn modelId="{8ED05082-86A0-4C10-9AC7-8EF404E62E64}" srcId="{E8425A22-1957-4B25-90D6-F051609B9F5D}" destId="{CB361DAC-3112-4500-8BE6-8263A9E3B5C9}" srcOrd="0" destOrd="0" parTransId="{61461DB6-7189-40AA-AFE8-ED076C6BC6DA}" sibTransId="{BD0977FF-C969-4103-ACA2-7DB136CEA627}"/>
    <dgm:cxn modelId="{CEE4D2A6-DEAA-4E09-8CA6-DA9D70F38148}" type="presOf" srcId="{AF6FD588-BC8E-4E57-BBF6-32A2B33DD973}" destId="{16F4CC94-BCAE-4B47-8CB3-1371449F50A6}" srcOrd="0" destOrd="0" presId="urn:microsoft.com/office/officeart/2005/8/layout/matrix1"/>
    <dgm:cxn modelId="{C34B32AB-76EE-42AE-8109-EC999AACB36C}" type="presOf" srcId="{ADE4F1B9-9D16-48F9-851E-CFA02645355C}" destId="{C1465575-1802-4855-AD5C-6A44DB457E4C}" srcOrd="0" destOrd="0" presId="urn:microsoft.com/office/officeart/2005/8/layout/matrix1"/>
    <dgm:cxn modelId="{25C7EDB2-264E-45F1-BC19-98FB0D65C8DE}" type="presOf" srcId="{B7CC3FCE-BEB4-4DE4-A08A-9220B19F281E}" destId="{A520AED1-8DA1-445B-8434-FAD33D3B9C24}" srcOrd="1" destOrd="2" presId="urn:microsoft.com/office/officeart/2005/8/layout/matrix1"/>
    <dgm:cxn modelId="{D10194B6-04CF-49D5-8AD9-F1CD60F38CA0}" type="presOf" srcId="{906F29DB-40E4-4542-829B-1A4FE2252120}" destId="{A520AED1-8DA1-445B-8434-FAD33D3B9C24}" srcOrd="1" destOrd="0" presId="urn:microsoft.com/office/officeart/2005/8/layout/matrix1"/>
    <dgm:cxn modelId="{7B826DCA-3935-43BF-A4C4-1D5ADF52C1C1}" srcId="{906F29DB-40E4-4542-829B-1A4FE2252120}" destId="{C35E9C78-C67C-44EE-9B20-77E6A99A512C}" srcOrd="0" destOrd="0" parTransId="{BB652747-807C-4474-B28C-4C968C04EFF3}" sibTransId="{26AEAF36-A541-4500-B0BB-44F086D9D97F}"/>
    <dgm:cxn modelId="{173996CE-5868-40D3-A00C-ECC39C9438D0}" type="presOf" srcId="{C35E9C78-C67C-44EE-9B20-77E6A99A512C}" destId="{ABEB355C-5D49-4C21-86DC-599888CBA1B9}" srcOrd="0" destOrd="1" presId="urn:microsoft.com/office/officeart/2005/8/layout/matrix1"/>
    <dgm:cxn modelId="{5B0BD0DD-8B93-47D8-A653-992CB03D57FC}" srcId="{906F29DB-40E4-4542-829B-1A4FE2252120}" destId="{B7CC3FCE-BEB4-4DE4-A08A-9220B19F281E}" srcOrd="1" destOrd="0" parTransId="{01A30966-52F2-40F1-95A0-98A42174FDC5}" sibTransId="{00B71C90-02AF-42CE-B940-2BE19470A2B4}"/>
    <dgm:cxn modelId="{377567E0-8033-43CB-91B3-1581FEA87B2E}" srcId="{CB361DAC-3112-4500-8BE6-8263A9E3B5C9}" destId="{AF6FD588-BC8E-4E57-BBF6-32A2B33DD973}" srcOrd="1" destOrd="0" parTransId="{9326AFBA-9EA4-4CF8-8197-1AB9D01F4896}" sibTransId="{14C087A4-A7AE-4503-ACA6-6C4EAF569F81}"/>
    <dgm:cxn modelId="{75E8F8E2-CC90-41BB-8699-ADC8820E0757}" srcId="{CB361DAC-3112-4500-8BE6-8263A9E3B5C9}" destId="{4C55F11C-05CE-4C1C-8479-FE5659A134C9}" srcOrd="0" destOrd="0" parTransId="{E8F50CC3-28A8-4976-AFD6-E695A34F88EE}" sibTransId="{9AE139BB-4206-4E3D-86D5-BA87E2DFA4B2}"/>
    <dgm:cxn modelId="{560C33FF-88D8-4FC9-A35F-5AB83B141C07}" srcId="{CB361DAC-3112-4500-8BE6-8263A9E3B5C9}" destId="{ADE4F1B9-9D16-48F9-851E-CFA02645355C}" srcOrd="3" destOrd="0" parTransId="{014093B5-295B-4F63-9762-A3BC03B7998A}" sibTransId="{FA797CD4-B083-479B-839D-37C099039A33}"/>
    <dgm:cxn modelId="{B7EDE2F0-41FC-43C1-BCA0-FD572CFDBBDE}" type="presParOf" srcId="{0578C954-8060-4075-8F46-13AB61DB839F}" destId="{CE818DFA-FEB4-4ACF-B311-9DDA335E2A24}" srcOrd="0" destOrd="0" presId="urn:microsoft.com/office/officeart/2005/8/layout/matrix1"/>
    <dgm:cxn modelId="{989FFFAF-904E-4561-91FE-9D57C4286E22}" type="presParOf" srcId="{CE818DFA-FEB4-4ACF-B311-9DDA335E2A24}" destId="{D181923A-DBAF-4783-9843-3B5EA64C0C3A}" srcOrd="0" destOrd="0" presId="urn:microsoft.com/office/officeart/2005/8/layout/matrix1"/>
    <dgm:cxn modelId="{386BF7E0-E398-42B6-AB1F-3C44B5179DCA}" type="presParOf" srcId="{CE818DFA-FEB4-4ACF-B311-9DDA335E2A24}" destId="{991F7C39-6F43-4127-B52C-5A2AD15C4B7C}" srcOrd="1" destOrd="0" presId="urn:microsoft.com/office/officeart/2005/8/layout/matrix1"/>
    <dgm:cxn modelId="{5EB8A84E-32BB-451F-9DF9-4192E8A377E7}" type="presParOf" srcId="{CE818DFA-FEB4-4ACF-B311-9DDA335E2A24}" destId="{16F4CC94-BCAE-4B47-8CB3-1371449F50A6}" srcOrd="2" destOrd="0" presId="urn:microsoft.com/office/officeart/2005/8/layout/matrix1"/>
    <dgm:cxn modelId="{6C194CD3-087C-45C7-8EB0-2C392129F917}" type="presParOf" srcId="{CE818DFA-FEB4-4ACF-B311-9DDA335E2A24}" destId="{FDE8A42E-B8D7-4B04-A180-10D05EE4B990}" srcOrd="3" destOrd="0" presId="urn:microsoft.com/office/officeart/2005/8/layout/matrix1"/>
    <dgm:cxn modelId="{ACF1EE11-8870-4017-8FEF-CA8D2D929AEA}" type="presParOf" srcId="{CE818DFA-FEB4-4ACF-B311-9DDA335E2A24}" destId="{ABEB355C-5D49-4C21-86DC-599888CBA1B9}" srcOrd="4" destOrd="0" presId="urn:microsoft.com/office/officeart/2005/8/layout/matrix1"/>
    <dgm:cxn modelId="{41CEECEE-5D6A-4C28-B9F0-CFE3DFA322D4}" type="presParOf" srcId="{CE818DFA-FEB4-4ACF-B311-9DDA335E2A24}" destId="{A520AED1-8DA1-445B-8434-FAD33D3B9C24}" srcOrd="5" destOrd="0" presId="urn:microsoft.com/office/officeart/2005/8/layout/matrix1"/>
    <dgm:cxn modelId="{FC11871B-2A76-4F5A-918F-AC142D9D30C9}" type="presParOf" srcId="{CE818DFA-FEB4-4ACF-B311-9DDA335E2A24}" destId="{C1465575-1802-4855-AD5C-6A44DB457E4C}" srcOrd="6" destOrd="0" presId="urn:microsoft.com/office/officeart/2005/8/layout/matrix1"/>
    <dgm:cxn modelId="{4D096338-F89C-46C9-9866-E01424D585E8}" type="presParOf" srcId="{CE818DFA-FEB4-4ACF-B311-9DDA335E2A24}" destId="{70D2B8E9-F8BA-4320-9872-B97740FCA6BA}" srcOrd="7" destOrd="0" presId="urn:microsoft.com/office/officeart/2005/8/layout/matrix1"/>
    <dgm:cxn modelId="{9336D90C-0359-478C-A123-FADC2421107D}" type="presParOf" srcId="{0578C954-8060-4075-8F46-13AB61DB839F}" destId="{3184851E-6009-459B-8663-519D789655F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CCEAB3-E515-4962-885D-51C613C500B0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BCFBBC-037D-4A09-B934-B9F283502196}">
      <dgm:prSet phldrT="[Text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u="sng" dirty="0"/>
            <a:t>Step 1</a:t>
          </a:r>
        </a:p>
        <a:p>
          <a:r>
            <a:rPr lang="en-US" u="none" dirty="0"/>
            <a:t>Obtain HRP-221 FORM  Financial Interest Disclosure</a:t>
          </a:r>
          <a:endParaRPr lang="en-US" dirty="0"/>
        </a:p>
      </dgm:t>
    </dgm:pt>
    <dgm:pt modelId="{FE130EBE-0CA9-4DCB-BF5C-C0690A6FDED4}" type="parTrans" cxnId="{B0E279B6-9F44-433A-A6FC-CBB00E6C5CC6}">
      <dgm:prSet/>
      <dgm:spPr/>
      <dgm:t>
        <a:bodyPr/>
        <a:lstStyle/>
        <a:p>
          <a:endParaRPr lang="en-US"/>
        </a:p>
      </dgm:t>
    </dgm:pt>
    <dgm:pt modelId="{94D6C185-3BE5-4102-8870-D71EB1758159}" type="sibTrans" cxnId="{B0E279B6-9F44-433A-A6FC-CBB00E6C5CC6}">
      <dgm:prSet/>
      <dgm:spPr/>
      <dgm:t>
        <a:bodyPr/>
        <a:lstStyle/>
        <a:p>
          <a:endParaRPr lang="en-US"/>
        </a:p>
      </dgm:t>
    </dgm:pt>
    <dgm:pt modelId="{1B83083D-C48E-46B6-B61A-A0EEC5B12D3C}">
      <dgm:prSet phldrT="[Text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u="sng" dirty="0"/>
            <a:t>Step 2</a:t>
          </a:r>
        </a:p>
        <a:p>
          <a:r>
            <a:rPr lang="en-US" u="none" dirty="0"/>
            <a:t>Trigger Ancillary Review process to the School fCOI Officer in ESTR</a:t>
          </a:r>
          <a:endParaRPr lang="en-US" dirty="0"/>
        </a:p>
      </dgm:t>
    </dgm:pt>
    <dgm:pt modelId="{7030F013-68B7-4932-BC60-F17FD062EA06}" type="parTrans" cxnId="{5D2D52E7-64DE-4410-B036-8264F6174AE2}">
      <dgm:prSet/>
      <dgm:spPr/>
      <dgm:t>
        <a:bodyPr/>
        <a:lstStyle/>
        <a:p>
          <a:endParaRPr lang="en-US"/>
        </a:p>
      </dgm:t>
    </dgm:pt>
    <dgm:pt modelId="{1C773676-1A92-4C82-8D0E-645DC99AA8D5}" type="sibTrans" cxnId="{5D2D52E7-64DE-4410-B036-8264F6174AE2}">
      <dgm:prSet/>
      <dgm:spPr/>
      <dgm:t>
        <a:bodyPr/>
        <a:lstStyle/>
        <a:p>
          <a:endParaRPr lang="en-US"/>
        </a:p>
      </dgm:t>
    </dgm:pt>
    <dgm:pt modelId="{5C7E4301-06CD-4DF0-AEDC-619743DF646D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u="sng" dirty="0"/>
            <a:t>Step 3</a:t>
          </a:r>
        </a:p>
        <a:p>
          <a:r>
            <a:rPr lang="en-US" u="none" dirty="0"/>
            <a:t>Obtain fCOI approval and written management plan; coordinate any necessary revisions with School fCOI Officer</a:t>
          </a:r>
          <a:endParaRPr lang="en-US" dirty="0"/>
        </a:p>
      </dgm:t>
    </dgm:pt>
    <dgm:pt modelId="{2E12D407-6506-46D0-AC9E-CC94EAFAD0D9}" type="parTrans" cxnId="{DE544330-0AF8-4077-9055-B7FD5F7F36DF}">
      <dgm:prSet/>
      <dgm:spPr/>
      <dgm:t>
        <a:bodyPr/>
        <a:lstStyle/>
        <a:p>
          <a:endParaRPr lang="en-US"/>
        </a:p>
      </dgm:t>
    </dgm:pt>
    <dgm:pt modelId="{703297DD-A530-4DDC-B78B-D8807AB26B16}" type="sibTrans" cxnId="{DE544330-0AF8-4077-9055-B7FD5F7F36DF}">
      <dgm:prSet/>
      <dgm:spPr/>
      <dgm:t>
        <a:bodyPr/>
        <a:lstStyle/>
        <a:p>
          <a:endParaRPr lang="en-US"/>
        </a:p>
      </dgm:t>
    </dgm:pt>
    <dgm:pt modelId="{6E9D74F0-43C4-4DFA-AE3B-1A5A728822D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u="sng" dirty="0"/>
            <a:t>Step 4</a:t>
          </a:r>
        </a:p>
        <a:p>
          <a:r>
            <a:rPr lang="en-US" u="none" dirty="0"/>
            <a:t>Maintain a copy of determinations and management plans in the ESTR study record.</a:t>
          </a:r>
          <a:endParaRPr lang="en-US" dirty="0"/>
        </a:p>
      </dgm:t>
    </dgm:pt>
    <dgm:pt modelId="{E8F609C4-D84D-4FB6-82B1-627CAA20240C}" type="parTrans" cxnId="{E1A7A7B9-A2CD-4412-B73E-E118EA25EA61}">
      <dgm:prSet/>
      <dgm:spPr/>
      <dgm:t>
        <a:bodyPr/>
        <a:lstStyle/>
        <a:p>
          <a:endParaRPr lang="en-US"/>
        </a:p>
      </dgm:t>
    </dgm:pt>
    <dgm:pt modelId="{721488DC-92EC-4F9F-8C09-2F655FBD645B}" type="sibTrans" cxnId="{E1A7A7B9-A2CD-4412-B73E-E118EA25EA61}">
      <dgm:prSet/>
      <dgm:spPr/>
      <dgm:t>
        <a:bodyPr/>
        <a:lstStyle/>
        <a:p>
          <a:endParaRPr lang="en-US"/>
        </a:p>
      </dgm:t>
    </dgm:pt>
    <dgm:pt modelId="{5047296E-E4BC-4161-BA62-11B325E83C1E}" type="pres">
      <dgm:prSet presAssocID="{84CCEAB3-E515-4962-885D-51C613C500B0}" presName="Name0" presStyleCnt="0">
        <dgm:presLayoutVars>
          <dgm:dir/>
          <dgm:resizeHandles val="exact"/>
        </dgm:presLayoutVars>
      </dgm:prSet>
      <dgm:spPr/>
    </dgm:pt>
    <dgm:pt modelId="{C1E2F372-8C93-4B5F-8DFD-0B6C507D80A7}" type="pres">
      <dgm:prSet presAssocID="{BDBCFBBC-037D-4A09-B934-B9F283502196}" presName="node" presStyleLbl="node1" presStyleIdx="0" presStyleCnt="4" custLinFactNeighborX="53592">
        <dgm:presLayoutVars>
          <dgm:bulletEnabled val="1"/>
        </dgm:presLayoutVars>
      </dgm:prSet>
      <dgm:spPr/>
    </dgm:pt>
    <dgm:pt modelId="{24338929-D540-4DED-B757-17A3D5EF161A}" type="pres">
      <dgm:prSet presAssocID="{94D6C185-3BE5-4102-8870-D71EB1758159}" presName="sibTrans" presStyleLbl="sibTrans1D1" presStyleIdx="0" presStyleCnt="3"/>
      <dgm:spPr/>
    </dgm:pt>
    <dgm:pt modelId="{5FB2E8DC-E4DA-4417-BDEE-E1CED6F36415}" type="pres">
      <dgm:prSet presAssocID="{94D6C185-3BE5-4102-8870-D71EB1758159}" presName="connectorText" presStyleLbl="sibTrans1D1" presStyleIdx="0" presStyleCnt="3"/>
      <dgm:spPr/>
    </dgm:pt>
    <dgm:pt modelId="{FA0F644C-D8FD-458C-8BF6-1D582E96C470}" type="pres">
      <dgm:prSet presAssocID="{1B83083D-C48E-46B6-B61A-A0EEC5B12D3C}" presName="node" presStyleLbl="node1" presStyleIdx="1" presStyleCnt="4" custLinFactNeighborX="75329">
        <dgm:presLayoutVars>
          <dgm:bulletEnabled val="1"/>
        </dgm:presLayoutVars>
      </dgm:prSet>
      <dgm:spPr/>
    </dgm:pt>
    <dgm:pt modelId="{3CAC9B42-4C08-4099-AF49-49C68315F5C2}" type="pres">
      <dgm:prSet presAssocID="{1C773676-1A92-4C82-8D0E-645DC99AA8D5}" presName="sibTrans" presStyleLbl="sibTrans1D1" presStyleIdx="1" presStyleCnt="3"/>
      <dgm:spPr/>
    </dgm:pt>
    <dgm:pt modelId="{9BB5E8D2-50E8-4C3A-8286-82E29F8D9C27}" type="pres">
      <dgm:prSet presAssocID="{1C773676-1A92-4C82-8D0E-645DC99AA8D5}" presName="connectorText" presStyleLbl="sibTrans1D1" presStyleIdx="1" presStyleCnt="3"/>
      <dgm:spPr/>
    </dgm:pt>
    <dgm:pt modelId="{19F31AFD-55E1-4C8F-B0B2-FEA20EAB9373}" type="pres">
      <dgm:prSet presAssocID="{5C7E4301-06CD-4DF0-AEDC-619743DF646D}" presName="node" presStyleLbl="node1" presStyleIdx="2" presStyleCnt="4" custLinFactX="-92339" custLinFactY="24170" custLinFactNeighborX="-100000" custLinFactNeighborY="100000">
        <dgm:presLayoutVars>
          <dgm:bulletEnabled val="1"/>
        </dgm:presLayoutVars>
      </dgm:prSet>
      <dgm:spPr/>
    </dgm:pt>
    <dgm:pt modelId="{9FB02B12-A923-4575-B6F7-656D322DC3DB}" type="pres">
      <dgm:prSet presAssocID="{703297DD-A530-4DDC-B78B-D8807AB26B16}" presName="sibTrans" presStyleLbl="sibTrans1D1" presStyleIdx="2" presStyleCnt="3"/>
      <dgm:spPr/>
    </dgm:pt>
    <dgm:pt modelId="{86A34899-B66C-4089-AD46-B5FFA63FB406}" type="pres">
      <dgm:prSet presAssocID="{703297DD-A530-4DDC-B78B-D8807AB26B16}" presName="connectorText" presStyleLbl="sibTrans1D1" presStyleIdx="2" presStyleCnt="3"/>
      <dgm:spPr/>
    </dgm:pt>
    <dgm:pt modelId="{5719D12F-D459-4A7D-A2C7-08392308F589}" type="pres">
      <dgm:prSet presAssocID="{6E9D74F0-43C4-4DFA-AE3B-1A5A728822DF}" presName="node" presStyleLbl="node1" presStyleIdx="3" presStyleCnt="4" custLinFactX="99003" custLinFactNeighborX="100000" custLinFactNeighborY="-14163">
        <dgm:presLayoutVars>
          <dgm:bulletEnabled val="1"/>
        </dgm:presLayoutVars>
      </dgm:prSet>
      <dgm:spPr/>
    </dgm:pt>
  </dgm:ptLst>
  <dgm:cxnLst>
    <dgm:cxn modelId="{73480203-D494-4934-839E-0184D535EC64}" type="presOf" srcId="{BDBCFBBC-037D-4A09-B934-B9F283502196}" destId="{C1E2F372-8C93-4B5F-8DFD-0B6C507D80A7}" srcOrd="0" destOrd="0" presId="urn:microsoft.com/office/officeart/2016/7/layout/RepeatingBendingProcessNew"/>
    <dgm:cxn modelId="{040E121F-16F3-47DE-B8AC-D5ECCBCA44CB}" type="presOf" srcId="{1C773676-1A92-4C82-8D0E-645DC99AA8D5}" destId="{3CAC9B42-4C08-4099-AF49-49C68315F5C2}" srcOrd="0" destOrd="0" presId="urn:microsoft.com/office/officeart/2016/7/layout/RepeatingBendingProcessNew"/>
    <dgm:cxn modelId="{DE544330-0AF8-4077-9055-B7FD5F7F36DF}" srcId="{84CCEAB3-E515-4962-885D-51C613C500B0}" destId="{5C7E4301-06CD-4DF0-AEDC-619743DF646D}" srcOrd="2" destOrd="0" parTransId="{2E12D407-6506-46D0-AC9E-CC94EAFAD0D9}" sibTransId="{703297DD-A530-4DDC-B78B-D8807AB26B16}"/>
    <dgm:cxn modelId="{F9D96A46-8B0C-4D7C-901E-D1ABF70BC0C6}" type="presOf" srcId="{94D6C185-3BE5-4102-8870-D71EB1758159}" destId="{5FB2E8DC-E4DA-4417-BDEE-E1CED6F36415}" srcOrd="1" destOrd="0" presId="urn:microsoft.com/office/officeart/2016/7/layout/RepeatingBendingProcessNew"/>
    <dgm:cxn modelId="{C078E549-40AD-4C56-8E36-E4515C24F8D7}" type="presOf" srcId="{5C7E4301-06CD-4DF0-AEDC-619743DF646D}" destId="{19F31AFD-55E1-4C8F-B0B2-FEA20EAB9373}" srcOrd="0" destOrd="0" presId="urn:microsoft.com/office/officeart/2016/7/layout/RepeatingBendingProcessNew"/>
    <dgm:cxn modelId="{34496D4C-A9A4-439F-AAA4-A3779A0D2BD9}" type="presOf" srcId="{84CCEAB3-E515-4962-885D-51C613C500B0}" destId="{5047296E-E4BC-4161-BA62-11B325E83C1E}" srcOrd="0" destOrd="0" presId="urn:microsoft.com/office/officeart/2016/7/layout/RepeatingBendingProcessNew"/>
    <dgm:cxn modelId="{B41E9657-53D5-406F-873E-0508C1E2F018}" type="presOf" srcId="{703297DD-A530-4DDC-B78B-D8807AB26B16}" destId="{86A34899-B66C-4089-AD46-B5FFA63FB406}" srcOrd="1" destOrd="0" presId="urn:microsoft.com/office/officeart/2016/7/layout/RepeatingBendingProcessNew"/>
    <dgm:cxn modelId="{385C277A-B737-497D-BBA5-9455847D68BD}" type="presOf" srcId="{1C773676-1A92-4C82-8D0E-645DC99AA8D5}" destId="{9BB5E8D2-50E8-4C3A-8286-82E29F8D9C27}" srcOrd="1" destOrd="0" presId="urn:microsoft.com/office/officeart/2016/7/layout/RepeatingBendingProcessNew"/>
    <dgm:cxn modelId="{08D9A080-7AE8-40F2-A617-B03539AAF34C}" type="presOf" srcId="{703297DD-A530-4DDC-B78B-D8807AB26B16}" destId="{9FB02B12-A923-4575-B6F7-656D322DC3DB}" srcOrd="0" destOrd="0" presId="urn:microsoft.com/office/officeart/2016/7/layout/RepeatingBendingProcessNew"/>
    <dgm:cxn modelId="{B0C2618B-3628-4456-B3A4-B91D7A3E28DA}" type="presOf" srcId="{94D6C185-3BE5-4102-8870-D71EB1758159}" destId="{24338929-D540-4DED-B757-17A3D5EF161A}" srcOrd="0" destOrd="0" presId="urn:microsoft.com/office/officeart/2016/7/layout/RepeatingBendingProcessNew"/>
    <dgm:cxn modelId="{95D09BA3-D025-4358-B52A-2FCBA97F4AF6}" type="presOf" srcId="{6E9D74F0-43C4-4DFA-AE3B-1A5A728822DF}" destId="{5719D12F-D459-4A7D-A2C7-08392308F589}" srcOrd="0" destOrd="0" presId="urn:microsoft.com/office/officeart/2016/7/layout/RepeatingBendingProcessNew"/>
    <dgm:cxn modelId="{B0E279B6-9F44-433A-A6FC-CBB00E6C5CC6}" srcId="{84CCEAB3-E515-4962-885D-51C613C500B0}" destId="{BDBCFBBC-037D-4A09-B934-B9F283502196}" srcOrd="0" destOrd="0" parTransId="{FE130EBE-0CA9-4DCB-BF5C-C0690A6FDED4}" sibTransId="{94D6C185-3BE5-4102-8870-D71EB1758159}"/>
    <dgm:cxn modelId="{E1A7A7B9-A2CD-4412-B73E-E118EA25EA61}" srcId="{84CCEAB3-E515-4962-885D-51C613C500B0}" destId="{6E9D74F0-43C4-4DFA-AE3B-1A5A728822DF}" srcOrd="3" destOrd="0" parTransId="{E8F609C4-D84D-4FB6-82B1-627CAA20240C}" sibTransId="{721488DC-92EC-4F9F-8C09-2F655FBD645B}"/>
    <dgm:cxn modelId="{5D2D52E7-64DE-4410-B036-8264F6174AE2}" srcId="{84CCEAB3-E515-4962-885D-51C613C500B0}" destId="{1B83083D-C48E-46B6-B61A-A0EEC5B12D3C}" srcOrd="1" destOrd="0" parTransId="{7030F013-68B7-4932-BC60-F17FD062EA06}" sibTransId="{1C773676-1A92-4C82-8D0E-645DC99AA8D5}"/>
    <dgm:cxn modelId="{23315EE9-4267-4316-88C9-F224F97E1F03}" type="presOf" srcId="{1B83083D-C48E-46B6-B61A-A0EEC5B12D3C}" destId="{FA0F644C-D8FD-458C-8BF6-1D582E96C470}" srcOrd="0" destOrd="0" presId="urn:microsoft.com/office/officeart/2016/7/layout/RepeatingBendingProcessNew"/>
    <dgm:cxn modelId="{64D43F62-9DA0-48E1-A357-BF39063E5F0B}" type="presParOf" srcId="{5047296E-E4BC-4161-BA62-11B325E83C1E}" destId="{C1E2F372-8C93-4B5F-8DFD-0B6C507D80A7}" srcOrd="0" destOrd="0" presId="urn:microsoft.com/office/officeart/2016/7/layout/RepeatingBendingProcessNew"/>
    <dgm:cxn modelId="{DFA7EAE5-B71F-4E56-A159-8752BFF61767}" type="presParOf" srcId="{5047296E-E4BC-4161-BA62-11B325E83C1E}" destId="{24338929-D540-4DED-B757-17A3D5EF161A}" srcOrd="1" destOrd="0" presId="urn:microsoft.com/office/officeart/2016/7/layout/RepeatingBendingProcessNew"/>
    <dgm:cxn modelId="{B64876C3-8370-45BC-B41F-3B6952C5D3BF}" type="presParOf" srcId="{24338929-D540-4DED-B757-17A3D5EF161A}" destId="{5FB2E8DC-E4DA-4417-BDEE-E1CED6F36415}" srcOrd="0" destOrd="0" presId="urn:microsoft.com/office/officeart/2016/7/layout/RepeatingBendingProcessNew"/>
    <dgm:cxn modelId="{ECC78C55-F9A6-4544-BEA3-09ADE526C9B8}" type="presParOf" srcId="{5047296E-E4BC-4161-BA62-11B325E83C1E}" destId="{FA0F644C-D8FD-458C-8BF6-1D582E96C470}" srcOrd="2" destOrd="0" presId="urn:microsoft.com/office/officeart/2016/7/layout/RepeatingBendingProcessNew"/>
    <dgm:cxn modelId="{5042AA5D-C5E5-456A-9D91-306F8CDBDBAE}" type="presParOf" srcId="{5047296E-E4BC-4161-BA62-11B325E83C1E}" destId="{3CAC9B42-4C08-4099-AF49-49C68315F5C2}" srcOrd="3" destOrd="0" presId="urn:microsoft.com/office/officeart/2016/7/layout/RepeatingBendingProcessNew"/>
    <dgm:cxn modelId="{1AE65F85-06BC-45B0-9BB3-32591ED5BC98}" type="presParOf" srcId="{3CAC9B42-4C08-4099-AF49-49C68315F5C2}" destId="{9BB5E8D2-50E8-4C3A-8286-82E29F8D9C27}" srcOrd="0" destOrd="0" presId="urn:microsoft.com/office/officeart/2016/7/layout/RepeatingBendingProcessNew"/>
    <dgm:cxn modelId="{BEC7924B-DDF9-4173-9EDB-F1D0B7F8EC8A}" type="presParOf" srcId="{5047296E-E4BC-4161-BA62-11B325E83C1E}" destId="{19F31AFD-55E1-4C8F-B0B2-FEA20EAB9373}" srcOrd="4" destOrd="0" presId="urn:microsoft.com/office/officeart/2016/7/layout/RepeatingBendingProcessNew"/>
    <dgm:cxn modelId="{665B359F-7A15-42FF-9899-D11CF0F2B753}" type="presParOf" srcId="{5047296E-E4BC-4161-BA62-11B325E83C1E}" destId="{9FB02B12-A923-4575-B6F7-656D322DC3DB}" srcOrd="5" destOrd="0" presId="urn:microsoft.com/office/officeart/2016/7/layout/RepeatingBendingProcessNew"/>
    <dgm:cxn modelId="{F7642C3B-9BFE-4CD9-A573-5187847B8401}" type="presParOf" srcId="{9FB02B12-A923-4575-B6F7-656D322DC3DB}" destId="{86A34899-B66C-4089-AD46-B5FFA63FB406}" srcOrd="0" destOrd="0" presId="urn:microsoft.com/office/officeart/2016/7/layout/RepeatingBendingProcessNew"/>
    <dgm:cxn modelId="{4CCF96C7-6A71-476D-BE22-2A7BDF0E6527}" type="presParOf" srcId="{5047296E-E4BC-4161-BA62-11B325E83C1E}" destId="{5719D12F-D459-4A7D-A2C7-08392308F589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1923A-DBAF-4783-9843-3B5EA64C0C3A}">
      <dsp:nvSpPr>
        <dsp:cNvPr id="0" name=""/>
        <dsp:cNvSpPr/>
      </dsp:nvSpPr>
      <dsp:spPr>
        <a:xfrm rot="16200000">
          <a:off x="1288799" y="-1288799"/>
          <a:ext cx="2398094" cy="4975692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Each School’s policy is outlined in a School Implementation Plan</a:t>
          </a:r>
        </a:p>
      </dsp:txBody>
      <dsp:txXfrm rot="5400000">
        <a:off x="-1" y="1"/>
        <a:ext cx="4975692" cy="1798570"/>
      </dsp:txXfrm>
    </dsp:sp>
    <dsp:sp modelId="{16F4CC94-BCAE-4B47-8CB3-1371449F50A6}">
      <dsp:nvSpPr>
        <dsp:cNvPr id="0" name=""/>
        <dsp:cNvSpPr/>
      </dsp:nvSpPr>
      <dsp:spPr>
        <a:xfrm>
          <a:off x="4975692" y="0"/>
          <a:ext cx="4975692" cy="2398094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2400" kern="1200" dirty="0"/>
        </a:p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Individuals have institutional responsibility and are subject to this procedure when they have fCOI</a:t>
          </a:r>
        </a:p>
      </dsp:txBody>
      <dsp:txXfrm>
        <a:off x="4975692" y="0"/>
        <a:ext cx="4975692" cy="1798570"/>
      </dsp:txXfrm>
    </dsp:sp>
    <dsp:sp modelId="{ABEB355C-5D49-4C21-86DC-599888CBA1B9}">
      <dsp:nvSpPr>
        <dsp:cNvPr id="0" name=""/>
        <dsp:cNvSpPr/>
      </dsp:nvSpPr>
      <dsp:spPr>
        <a:xfrm rot="10800000">
          <a:off x="0" y="2398094"/>
          <a:ext cx="4975692" cy="2398094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Violations can lead to: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900" kern="1200" dirty="0"/>
            <a:t>Loss or restriction of privileges to conduct Human Research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900" kern="1200" dirty="0"/>
            <a:t>Other employment actions	</a:t>
          </a:r>
        </a:p>
      </dsp:txBody>
      <dsp:txXfrm rot="10800000">
        <a:off x="0" y="2997617"/>
        <a:ext cx="4975692" cy="1798570"/>
      </dsp:txXfrm>
    </dsp:sp>
    <dsp:sp modelId="{C1465575-1802-4855-AD5C-6A44DB457E4C}">
      <dsp:nvSpPr>
        <dsp:cNvPr id="0" name=""/>
        <dsp:cNvSpPr/>
      </dsp:nvSpPr>
      <dsp:spPr>
        <a:xfrm rot="5400000">
          <a:off x="6264491" y="1109294"/>
          <a:ext cx="2398094" cy="4975692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Related records to be retained for at least 3 years from completion of Human Research </a:t>
          </a:r>
        </a:p>
      </dsp:txBody>
      <dsp:txXfrm rot="-5400000">
        <a:off x="4975692" y="2997617"/>
        <a:ext cx="4975692" cy="1798570"/>
      </dsp:txXfrm>
    </dsp:sp>
    <dsp:sp modelId="{3184851E-6009-459B-8663-519D789655F7}">
      <dsp:nvSpPr>
        <dsp:cNvPr id="0" name=""/>
        <dsp:cNvSpPr/>
      </dsp:nvSpPr>
      <dsp:spPr>
        <a:xfrm>
          <a:off x="3482984" y="1798570"/>
          <a:ext cx="2985415" cy="1199047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Harvard fCOI</a:t>
          </a:r>
        </a:p>
      </dsp:txBody>
      <dsp:txXfrm>
        <a:off x="3541517" y="1857103"/>
        <a:ext cx="2868349" cy="10819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38929-D540-4DED-B757-17A3D5EF161A}">
      <dsp:nvSpPr>
        <dsp:cNvPr id="0" name=""/>
        <dsp:cNvSpPr/>
      </dsp:nvSpPr>
      <dsp:spPr>
        <a:xfrm>
          <a:off x="4349400" y="652185"/>
          <a:ext cx="10089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00896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27892" y="695233"/>
        <a:ext cx="51978" cy="5344"/>
      </dsp:txXfrm>
    </dsp:sp>
    <dsp:sp modelId="{C1E2F372-8C93-4B5F-8DFD-0B6C507D80A7}">
      <dsp:nvSpPr>
        <dsp:cNvPr id="0" name=""/>
        <dsp:cNvSpPr/>
      </dsp:nvSpPr>
      <dsp:spPr>
        <a:xfrm>
          <a:off x="2027486" y="790"/>
          <a:ext cx="2323714" cy="1394228"/>
        </a:xfrm>
        <a:prstGeom prst="rect">
          <a:avLst/>
        </a:prstGeom>
        <a:solidFill>
          <a:schemeClr val="accent1"/>
        </a:solidFill>
        <a:ln w="2222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13864" tIns="119520" rIns="113864" bIns="1195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u="sng" kern="1200" dirty="0"/>
            <a:t>Step 1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u="none" kern="1200" dirty="0"/>
            <a:t>Obtain HRP-221 FORM  Financial Interest Disclosure</a:t>
          </a:r>
          <a:endParaRPr lang="en-US" sz="1300" kern="1200" dirty="0"/>
        </a:p>
      </dsp:txBody>
      <dsp:txXfrm>
        <a:off x="2027486" y="790"/>
        <a:ext cx="2323714" cy="1394228"/>
      </dsp:txXfrm>
    </dsp:sp>
    <dsp:sp modelId="{3CAC9B42-4C08-4099-AF49-49C68315F5C2}">
      <dsp:nvSpPr>
        <dsp:cNvPr id="0" name=""/>
        <dsp:cNvSpPr/>
      </dsp:nvSpPr>
      <dsp:spPr>
        <a:xfrm>
          <a:off x="3190946" y="1393219"/>
          <a:ext cx="3361671" cy="306385"/>
        </a:xfrm>
        <a:custGeom>
          <a:avLst/>
          <a:gdLst/>
          <a:ahLst/>
          <a:cxnLst/>
          <a:rect l="0" t="0" r="0" b="0"/>
          <a:pathLst>
            <a:path>
              <a:moveTo>
                <a:pt x="3361671" y="0"/>
              </a:moveTo>
              <a:lnTo>
                <a:pt x="3361671" y="170292"/>
              </a:lnTo>
              <a:lnTo>
                <a:pt x="0" y="170292"/>
              </a:lnTo>
              <a:lnTo>
                <a:pt x="0" y="30638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87319" y="1543740"/>
        <a:ext cx="168925" cy="5344"/>
      </dsp:txXfrm>
    </dsp:sp>
    <dsp:sp modelId="{FA0F644C-D8FD-458C-8BF6-1D582E96C470}">
      <dsp:nvSpPr>
        <dsp:cNvPr id="0" name=""/>
        <dsp:cNvSpPr/>
      </dsp:nvSpPr>
      <dsp:spPr>
        <a:xfrm>
          <a:off x="5390761" y="790"/>
          <a:ext cx="2323714" cy="1394228"/>
        </a:xfrm>
        <a:prstGeom prst="rect">
          <a:avLst/>
        </a:prstGeom>
        <a:solidFill>
          <a:schemeClr val="accent1"/>
        </a:solidFill>
        <a:ln w="2222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13864" tIns="119520" rIns="113864" bIns="1195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u="sng" kern="1200" dirty="0"/>
            <a:t>Step 2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u="none" kern="1200" dirty="0"/>
            <a:t>Trigger Ancillary Review process to the School fCOI Officer in ESTR</a:t>
          </a:r>
          <a:endParaRPr lang="en-US" sz="1300" kern="1200" dirty="0"/>
        </a:p>
      </dsp:txBody>
      <dsp:txXfrm>
        <a:off x="5390761" y="790"/>
        <a:ext cx="2323714" cy="1394228"/>
      </dsp:txXfrm>
    </dsp:sp>
    <dsp:sp modelId="{9FB02B12-A923-4575-B6F7-656D322DC3DB}">
      <dsp:nvSpPr>
        <dsp:cNvPr id="0" name=""/>
        <dsp:cNvSpPr/>
      </dsp:nvSpPr>
      <dsp:spPr>
        <a:xfrm>
          <a:off x="4351004" y="2383399"/>
          <a:ext cx="10230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8609" y="45720"/>
              </a:lnTo>
              <a:lnTo>
                <a:pt x="528609" y="45724"/>
              </a:lnTo>
              <a:lnTo>
                <a:pt x="1023018" y="45724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36173" y="2426447"/>
        <a:ext cx="52680" cy="5344"/>
      </dsp:txXfrm>
    </dsp:sp>
    <dsp:sp modelId="{19F31AFD-55E1-4C8F-B0B2-FEA20EAB9373}">
      <dsp:nvSpPr>
        <dsp:cNvPr id="0" name=""/>
        <dsp:cNvSpPr/>
      </dsp:nvSpPr>
      <dsp:spPr>
        <a:xfrm>
          <a:off x="2029089" y="1732004"/>
          <a:ext cx="2323714" cy="1394228"/>
        </a:xfrm>
        <a:prstGeom prst="rect">
          <a:avLst/>
        </a:prstGeom>
        <a:solidFill>
          <a:schemeClr val="accent1"/>
        </a:solidFill>
        <a:ln w="2222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13864" tIns="119520" rIns="113864" bIns="1195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u="sng" kern="1200" dirty="0"/>
            <a:t>Step 3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u="none" kern="1200" dirty="0"/>
            <a:t>Obtain fCOI approval and written management plan; coordinate any necessary revisions with School fCOI Officer</a:t>
          </a:r>
          <a:endParaRPr lang="en-US" sz="1300" kern="1200" dirty="0"/>
        </a:p>
      </dsp:txBody>
      <dsp:txXfrm>
        <a:off x="2029089" y="1732004"/>
        <a:ext cx="2323714" cy="1394228"/>
      </dsp:txXfrm>
    </dsp:sp>
    <dsp:sp modelId="{5719D12F-D459-4A7D-A2C7-08392308F589}">
      <dsp:nvSpPr>
        <dsp:cNvPr id="0" name=""/>
        <dsp:cNvSpPr/>
      </dsp:nvSpPr>
      <dsp:spPr>
        <a:xfrm>
          <a:off x="5406423" y="1732009"/>
          <a:ext cx="2323714" cy="1394228"/>
        </a:xfrm>
        <a:prstGeom prst="rect">
          <a:avLst/>
        </a:prstGeom>
        <a:solidFill>
          <a:schemeClr val="accent1"/>
        </a:solidFill>
        <a:ln w="2222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13864" tIns="119520" rIns="113864" bIns="1195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u="sng" kern="1200" dirty="0"/>
            <a:t>Step 4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u="none" kern="1200" dirty="0"/>
            <a:t>Maintain a copy of determinations and management plans in the ESTR study record.</a:t>
          </a:r>
          <a:endParaRPr lang="en-US" sz="1300" kern="1200" dirty="0"/>
        </a:p>
      </dsp:txBody>
      <dsp:txXfrm>
        <a:off x="5406423" y="1732009"/>
        <a:ext cx="2323714" cy="13942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DBE58-618F-47B6-B5F1-D9BB48CDCE2C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C235E-DA59-4A6C-BDC4-DF73A06F7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70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896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 </a:t>
            </a:r>
            <a:endParaRPr lang="en-US" sz="21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CUHS Feb2017; Not for distribution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CC60C-2C47-448D-8511-20D574D9A1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88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89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396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754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121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31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54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74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87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FB5F9-F673-4B2E-A903-44E121894D52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6/8/2022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905FD-DC06-4CA1-95EB-3E402A11F5F4}" type="slidenum"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B71E42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37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147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93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89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76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623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07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688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68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44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s.clipdealer.com/video/media/18050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s.clipdealer.com/video/media/18050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FDF9410-E530-4E71-A2C0-4C24B4896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E0214-B7C2-4507-809B-6EECCE26D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966" y="1427304"/>
            <a:ext cx="8686800" cy="3241515"/>
          </a:xfrm>
        </p:spPr>
        <p:txBody>
          <a:bodyPr anchor="ctr">
            <a:normAutofit/>
          </a:bodyPr>
          <a:lstStyle/>
          <a:p>
            <a:pPr algn="ctr"/>
            <a:r>
              <a:rPr lang="en-US" sz="5400" dirty="0"/>
              <a:t>Harvard Policies:</a:t>
            </a:r>
            <a:br>
              <a:rPr lang="en-US" sz="5400" dirty="0"/>
            </a:br>
            <a:r>
              <a:rPr lang="en-US" sz="5400" dirty="0"/>
              <a:t>conflict of interest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3268B1E-8861-4702-9529-5A8FB23A6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1094758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6646AE-8FD6-411E-8640-6CCB250D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52966" y="4923706"/>
            <a:ext cx="86868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724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"/>
          <a:stretch/>
        </p:blipFill>
        <p:spPr>
          <a:xfrm>
            <a:off x="305" y="91"/>
            <a:ext cx="12191695" cy="6857828"/>
          </a:xfrm>
          <a:prstGeom prst="rect">
            <a:avLst/>
          </a:prstGeom>
        </p:spPr>
      </p:pic>
      <p:sp>
        <p:nvSpPr>
          <p:cNvPr id="26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Conflict of Interest 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Financial</a:t>
            </a:r>
            <a:r>
              <a:rPr lang="en-US" dirty="0"/>
              <a:t> or other personal considerations compromise, or have the appearance of compromising, an individual’s professional judgment in proposing, conducting, supervising or reporting research</a:t>
            </a:r>
          </a:p>
          <a:p>
            <a:r>
              <a:rPr lang="en-US" dirty="0"/>
              <a:t>Anything that may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bias scientific objectivity</a:t>
            </a:r>
          </a:p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Examples</a:t>
            </a:r>
            <a:r>
              <a:rPr lang="en-US" b="1" dirty="0"/>
              <a:t>: </a:t>
            </a:r>
            <a:endParaRPr lang="en-US" dirty="0"/>
          </a:p>
          <a:p>
            <a:pPr lvl="1"/>
            <a:r>
              <a:rPr lang="en-US" dirty="0"/>
              <a:t>Consulting relationship with research sponsor</a:t>
            </a:r>
          </a:p>
          <a:p>
            <a:pPr lvl="1"/>
            <a:r>
              <a:rPr lang="en-US" dirty="0"/>
              <a:t>Intellectual property interests in the research</a:t>
            </a:r>
          </a:p>
          <a:p>
            <a:pPr lvl="1"/>
            <a:r>
              <a:rPr lang="en-US" dirty="0"/>
              <a:t>Equity interests in the research</a:t>
            </a:r>
          </a:p>
        </p:txBody>
      </p:sp>
      <p:sp>
        <p:nvSpPr>
          <p:cNvPr id="34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512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"/>
          <a:stretch/>
        </p:blipFill>
        <p:spPr>
          <a:xfrm>
            <a:off x="305" y="91"/>
            <a:ext cx="12191695" cy="6857828"/>
          </a:xfrm>
          <a:prstGeom prst="rect">
            <a:avLst/>
          </a:prstGeom>
        </p:spPr>
      </p:pic>
      <p:sp>
        <p:nvSpPr>
          <p:cNvPr id="26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Financial Conflict of Interest 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The IRB requires that all individuals involved in the design, conduct, or reporting of the research report financial interests related to the research. See:</a:t>
            </a:r>
          </a:p>
          <a:p>
            <a:pPr lvl="1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HRP-221</a:t>
            </a:r>
            <a:r>
              <a:rPr lang="en-US" dirty="0"/>
              <a:t> FORM Financial Interest Disclosure</a:t>
            </a:r>
          </a:p>
          <a:p>
            <a:pPr lvl="1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HRP-309</a:t>
            </a:r>
            <a:r>
              <a:rPr lang="en-US" dirty="0"/>
              <a:t> WORKSHEET HUA Harvard Policies</a:t>
            </a:r>
          </a:p>
        </p:txBody>
      </p:sp>
      <p:sp>
        <p:nvSpPr>
          <p:cNvPr id="34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837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B71E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6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20307" y="1211689"/>
          <a:ext cx="9951385" cy="4796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9592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br>
              <a:rPr lang="en-US" dirty="0"/>
            </a:br>
            <a:r>
              <a:rPr lang="en-US" dirty="0"/>
              <a:t>IRB PROCEDURES</a:t>
            </a:r>
          </a:p>
        </p:txBody>
      </p:sp>
      <p:graphicFrame>
        <p:nvGraphicFramePr>
          <p:cNvPr id="31" name="Content Placeholder 4"/>
          <p:cNvGraphicFramePr>
            <a:graphicFrameLocks noGrp="1"/>
          </p:cNvGraphicFramePr>
          <p:nvPr>
            <p:ph sz="half" idx="4294967295"/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701096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1D4B64-5B4F-460A-B8C6-86F337C2AD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60CDFA-488D-4142-A6A3-23B0A302FA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6abc03-c437-4926-8e11-1a070d9dc366"/>
    <ds:schemaRef ds:uri="f08b97e4-873e-4171-8a11-fd3549f4a5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4543434-8A8A-48BC-975C-F1BA5388C2F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236</Words>
  <Application>Microsoft Office PowerPoint</Application>
  <PresentationFormat>Widescreen</PresentationFormat>
  <Paragraphs>36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Gill Sans MT</vt:lpstr>
      <vt:lpstr>Gallery</vt:lpstr>
      <vt:lpstr>Harvard Policies: conflict of interest</vt:lpstr>
      <vt:lpstr>Conflict of Interest </vt:lpstr>
      <vt:lpstr>Financial Conflict of Interest </vt:lpstr>
      <vt:lpstr>PowerPoint Presentation</vt:lpstr>
      <vt:lpstr> IRB PROCEDURES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Harvard Policies: conflict of interest</dc:title>
  <dc:creator>Girard, Jonathan M.</dc:creator>
  <cp:lastModifiedBy>Girard, Jonathan M.</cp:lastModifiedBy>
  <cp:revision>1</cp:revision>
  <dcterms:created xsi:type="dcterms:W3CDTF">2022-06-08T15:25:48Z</dcterms:created>
  <dcterms:modified xsi:type="dcterms:W3CDTF">2022-06-08T15:27:12Z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0x0101006E5D38AB2AFDBD4897F1F0AD25426D27</vt:lpwstr>
  </property>
</Properties>
</file>