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85" r:id="rId5"/>
    <p:sldId id="262" r:id="rId6"/>
    <p:sldId id="263" r:id="rId7"/>
    <p:sldId id="264" r:id="rId8"/>
    <p:sldId id="258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7" r:id="rId29"/>
    <p:sldId id="288" r:id="rId30"/>
    <p:sldId id="289" r:id="rId31"/>
    <p:sldId id="286" r:id="rId3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035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39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16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0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40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40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49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20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35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55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16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DB1B0-61C4-4464-B17F-6426BC6E4F22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7D981-2011-429B-9A41-E3A38B30E7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06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400800" cy="2590800"/>
          </a:xfrm>
        </p:spPr>
        <p:txBody>
          <a:bodyPr>
            <a:normAutofit fontScale="77500" lnSpcReduction="20000"/>
          </a:bodyPr>
          <a:lstStyle/>
          <a:p>
            <a:r>
              <a:rPr lang="en-US" sz="4400" dirty="0">
                <a:solidFill>
                  <a:srgbClr val="0000FF"/>
                </a:solidFill>
              </a:rPr>
              <a:t>FDA Basics</a:t>
            </a:r>
          </a:p>
          <a:p>
            <a:r>
              <a:rPr lang="en-US" sz="3600" dirty="0"/>
              <a:t>21 CRF 50 –Protection of Human Subjects</a:t>
            </a:r>
          </a:p>
          <a:p>
            <a:r>
              <a:rPr lang="en-US" sz="3600" dirty="0"/>
              <a:t>21 CFR 56 - IRBs</a:t>
            </a:r>
          </a:p>
          <a:p>
            <a:r>
              <a:rPr lang="en-US" sz="3600" dirty="0"/>
              <a:t>21 CFR 312 - Drugs</a:t>
            </a:r>
          </a:p>
          <a:p>
            <a:r>
              <a:rPr lang="en-US" sz="3600" dirty="0"/>
              <a:t>21 CFR 812 -Devices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10935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now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You confirm or invalidate this assumption during pre-review using the:</a:t>
            </a:r>
          </a:p>
          <a:p>
            <a:r>
              <a:rPr lang="en-US" dirty="0"/>
              <a:t>Application materials provided by the researcher</a:t>
            </a:r>
          </a:p>
          <a:p>
            <a:r>
              <a:rPr lang="en-US" dirty="0"/>
              <a:t>WORKSHEET: HRP-310: Human Research Determination </a:t>
            </a:r>
          </a:p>
          <a:p>
            <a:r>
              <a:rPr lang="en-US" dirty="0"/>
              <a:t>WORKSHEET - HRP-306: Drugs or HRP-307: Devices</a:t>
            </a:r>
          </a:p>
        </p:txBody>
      </p:sp>
    </p:spTree>
    <p:extLst>
      <p:ext uri="{BB962C8B-B14F-4D97-AF65-F5344CB8AC3E}">
        <p14:creationId xmlns:p14="http://schemas.microsoft.com/office/powerpoint/2010/main" val="1910234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Exemptions?  What?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Some research is “exempt” from FDA human subject regulations. Such as:</a:t>
            </a:r>
          </a:p>
          <a:p>
            <a:r>
              <a:rPr lang="en-US" dirty="0"/>
              <a:t>Investigations that occurred before July 27, 1981 and was not subject to IRB review under FDA regulations before that date…</a:t>
            </a:r>
          </a:p>
          <a:p>
            <a:r>
              <a:rPr lang="en-US" dirty="0"/>
              <a:t>Emergency use</a:t>
            </a:r>
          </a:p>
          <a:p>
            <a:r>
              <a:rPr lang="en-US" dirty="0"/>
              <a:t>Taste and food quality evaluations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634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But some other is “exempt” from additional FDA regulations…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/>
              <a:t>Is an IND or IDE needed?</a:t>
            </a:r>
          </a:p>
          <a:p>
            <a:r>
              <a:rPr lang="en-US" sz="3600" dirty="0"/>
              <a:t>Additional FDA regulations do not apply</a:t>
            </a:r>
          </a:p>
          <a:p>
            <a:r>
              <a:rPr lang="en-US" sz="3600" dirty="0"/>
              <a:t>21 CFR 50 and 56 still applies</a:t>
            </a:r>
          </a:p>
          <a:p>
            <a:pPr lvl="1"/>
            <a:r>
              <a:rPr lang="en-US" sz="3200" dirty="0"/>
              <a:t>IND exempt</a:t>
            </a:r>
          </a:p>
          <a:p>
            <a:pPr lvl="1"/>
            <a:r>
              <a:rPr lang="en-US" sz="3200" dirty="0"/>
              <a:t>IDE exempt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007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IND/IDE exempt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FDA requires sponsors /sponsor-investigators to determine whether one is needed</a:t>
            </a:r>
          </a:p>
          <a:p>
            <a:r>
              <a:rPr lang="en-US" dirty="0"/>
              <a:t>Submit an IND/IDE application to the FDA</a:t>
            </a:r>
          </a:p>
          <a:p>
            <a:r>
              <a:rPr lang="en-US" dirty="0"/>
              <a:t>Submit SUPPLEMENT: Drugs, Biologics, Botanicals, and Supplements OR SUPPLEMENT: Devices to the IRB</a:t>
            </a:r>
          </a:p>
          <a:p>
            <a:r>
              <a:rPr lang="en-US" dirty="0"/>
              <a:t>It is NOT the responsibility of the IRB to determine whether an IND/IDE is needed (</a:t>
            </a:r>
            <a:r>
              <a:rPr lang="en-US" sz="2800" i="1" dirty="0"/>
              <a:t>except for devices, but we will get to that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04100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 exempt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Legally marketed drug being used “on-label”</a:t>
            </a:r>
          </a:p>
          <a:p>
            <a:pPr lvl="1"/>
            <a:r>
              <a:rPr lang="en-US" dirty="0"/>
              <a:t>Not being used to support a change in labeling</a:t>
            </a:r>
          </a:p>
          <a:p>
            <a:pPr lvl="1"/>
            <a:r>
              <a:rPr lang="en-US" dirty="0"/>
              <a:t>Does not increase risk to subjects</a:t>
            </a:r>
          </a:p>
          <a:p>
            <a:r>
              <a:rPr lang="en-US" dirty="0"/>
              <a:t>Placebos</a:t>
            </a:r>
          </a:p>
          <a:p>
            <a:r>
              <a:rPr lang="en-US" dirty="0"/>
              <a:t>In-vitro diagnostic biological products</a:t>
            </a:r>
          </a:p>
          <a:p>
            <a:r>
              <a:rPr lang="en-US" dirty="0"/>
              <a:t>Bioavailability/bioequivalence studies</a:t>
            </a:r>
          </a:p>
        </p:txBody>
      </p:sp>
    </p:spTree>
    <p:extLst>
      <p:ext uri="{BB962C8B-B14F-4D97-AF65-F5344CB8AC3E}">
        <p14:creationId xmlns:p14="http://schemas.microsoft.com/office/powerpoint/2010/main" val="4088183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 exempt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Transitional or equivalent device</a:t>
            </a:r>
          </a:p>
          <a:p>
            <a:r>
              <a:rPr lang="en-US" dirty="0"/>
              <a:t>Diagnostic device</a:t>
            </a:r>
          </a:p>
          <a:p>
            <a:r>
              <a:rPr lang="en-US" dirty="0"/>
              <a:t>Not being evaluated for safety or effectiveness</a:t>
            </a:r>
          </a:p>
          <a:p>
            <a:r>
              <a:rPr lang="en-US" dirty="0"/>
              <a:t>Custom device not being evaluated for safety or effectiveness</a:t>
            </a:r>
          </a:p>
        </p:txBody>
      </p:sp>
    </p:spTree>
    <p:extLst>
      <p:ext uri="{BB962C8B-B14F-4D97-AF65-F5344CB8AC3E}">
        <p14:creationId xmlns:p14="http://schemas.microsoft.com/office/powerpoint/2010/main" val="32616250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the IRB disagrees?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The IRB has the authority to require the researcher and/or sponsor to provide or obtain confirmation from the FDA</a:t>
            </a:r>
          </a:p>
        </p:txBody>
      </p:sp>
    </p:spTree>
    <p:extLst>
      <p:ext uri="{BB962C8B-B14F-4D97-AF65-F5344CB8AC3E}">
        <p14:creationId xmlns:p14="http://schemas.microsoft.com/office/powerpoint/2010/main" val="761442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get back to devices…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FDA requires the IRB to do a “risk assessment” of devices</a:t>
            </a:r>
          </a:p>
          <a:p>
            <a:r>
              <a:rPr lang="en-US" sz="3600" dirty="0"/>
              <a:t>If non-significant risk – no IDE is needed</a:t>
            </a:r>
          </a:p>
          <a:p>
            <a:r>
              <a:rPr lang="en-US" sz="3600" dirty="0"/>
              <a:t>If significant risk – IDE is needed</a:t>
            </a:r>
          </a:p>
        </p:txBody>
      </p:sp>
    </p:spTree>
    <p:extLst>
      <p:ext uri="{BB962C8B-B14F-4D97-AF65-F5344CB8AC3E}">
        <p14:creationId xmlns:p14="http://schemas.microsoft.com/office/powerpoint/2010/main" val="3107662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does the IRB make a risk determination?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Researcher must provide sufficient information</a:t>
            </a:r>
          </a:p>
          <a:p>
            <a:pPr lvl="1"/>
            <a:r>
              <a:rPr lang="en-US" sz="3200" dirty="0"/>
              <a:t>Researcher’s risk assessment and rationale</a:t>
            </a:r>
          </a:p>
          <a:p>
            <a:pPr lvl="1"/>
            <a:r>
              <a:rPr lang="en-US" sz="3200" dirty="0"/>
              <a:t>Sponsor’s risk assessment and rationale</a:t>
            </a:r>
          </a:p>
          <a:p>
            <a:pPr lvl="1"/>
            <a:r>
              <a:rPr lang="en-US" sz="3200" dirty="0"/>
              <a:t>FDA determination (only when an IDE application has been submitted)</a:t>
            </a:r>
          </a:p>
          <a:p>
            <a:pPr lvl="2"/>
            <a:r>
              <a:rPr lang="en-US" dirty="0"/>
              <a:t>FDA Significant Risk determination trumps the IRB</a:t>
            </a:r>
          </a:p>
          <a:p>
            <a:pPr lvl="2"/>
            <a:r>
              <a:rPr lang="en-US" dirty="0"/>
              <a:t>FDA Non-significant determination – IRB may agree or disagree</a:t>
            </a:r>
          </a:p>
        </p:txBody>
      </p:sp>
    </p:spTree>
    <p:extLst>
      <p:ext uri="{BB962C8B-B14F-4D97-AF65-F5344CB8AC3E}">
        <p14:creationId xmlns:p14="http://schemas.microsoft.com/office/powerpoint/2010/main" val="4148379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IRB risk determination considerations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If a risk assessment has already been made</a:t>
            </a:r>
          </a:p>
          <a:p>
            <a:r>
              <a:rPr lang="en-US" dirty="0"/>
              <a:t>Risk determination for other uses of the device</a:t>
            </a:r>
          </a:p>
          <a:p>
            <a:r>
              <a:rPr lang="en-US" dirty="0"/>
              <a:t>Sponsor’s risk assessment and rationale</a:t>
            </a:r>
          </a:p>
          <a:p>
            <a:r>
              <a:rPr lang="en-US" dirty="0"/>
              <a:t>Researcher’s risk assessment and rationale</a:t>
            </a:r>
          </a:p>
          <a:p>
            <a:r>
              <a:rPr lang="en-US" dirty="0"/>
              <a:t>Procedures</a:t>
            </a:r>
          </a:p>
          <a:p>
            <a:r>
              <a:rPr lang="en-US" dirty="0"/>
              <a:t>Population</a:t>
            </a:r>
          </a:p>
          <a:p>
            <a:r>
              <a:rPr lang="en-US" dirty="0"/>
              <a:t>Review of the device by other IRBs</a:t>
            </a:r>
          </a:p>
        </p:txBody>
      </p:sp>
    </p:spTree>
    <p:extLst>
      <p:ext uri="{BB962C8B-B14F-4D97-AF65-F5344CB8AC3E}">
        <p14:creationId xmlns:p14="http://schemas.microsoft.com/office/powerpoint/2010/main" val="661792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we will cover: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FDA regulated</a:t>
            </a:r>
          </a:p>
          <a:p>
            <a:r>
              <a:rPr lang="en-US" dirty="0"/>
              <a:t>IND/IDE</a:t>
            </a:r>
          </a:p>
          <a:p>
            <a:r>
              <a:rPr lang="en-US" dirty="0"/>
              <a:t>Device Risk Determination</a:t>
            </a:r>
          </a:p>
          <a:p>
            <a:r>
              <a:rPr lang="en-US" dirty="0"/>
              <a:t>NEW Application Supplements/Checklists</a:t>
            </a:r>
          </a:p>
          <a:p>
            <a:r>
              <a:rPr lang="en-US" dirty="0"/>
              <a:t>General process</a:t>
            </a:r>
          </a:p>
        </p:txBody>
      </p:sp>
    </p:spTree>
    <p:extLst>
      <p:ext uri="{BB962C8B-B14F-4D97-AF65-F5344CB8AC3E}">
        <p14:creationId xmlns:p14="http://schemas.microsoft.com/office/powerpoint/2010/main" val="574138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Non-significant risk device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Conventional Gastroenterology and Urology Endoscopes and/or Accessories </a:t>
            </a:r>
          </a:p>
          <a:p>
            <a:r>
              <a:rPr lang="en-US" dirty="0"/>
              <a:t>Magnetic Resonance Imaging (MRI) Devices within FDA specified parameters</a:t>
            </a:r>
          </a:p>
          <a:p>
            <a:r>
              <a:rPr lang="en-US" dirty="0"/>
              <a:t>Daily Wear Contact Lenses and Associated Lens Care Products not intended for use directly in the eye (e.g., cleaners; disinfecting, rinsing and storage solutions)</a:t>
            </a:r>
          </a:p>
          <a:p>
            <a:r>
              <a:rPr lang="en-US" dirty="0"/>
              <a:t>Digital Mammography</a:t>
            </a:r>
          </a:p>
        </p:txBody>
      </p:sp>
    </p:spTree>
    <p:extLst>
      <p:ext uri="{BB962C8B-B14F-4D97-AF65-F5344CB8AC3E}">
        <p14:creationId xmlns:p14="http://schemas.microsoft.com/office/powerpoint/2010/main" val="2178972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Significant risk device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Surgical Lasers for use in various medical specialties</a:t>
            </a:r>
          </a:p>
          <a:p>
            <a:r>
              <a:rPr lang="en-US" dirty="0"/>
              <a:t>Cardiac Bypass Devices</a:t>
            </a:r>
          </a:p>
          <a:p>
            <a:r>
              <a:rPr lang="en-US" dirty="0"/>
              <a:t>Auditory Brainstem Implants </a:t>
            </a:r>
          </a:p>
          <a:p>
            <a:r>
              <a:rPr lang="en-US" dirty="0"/>
              <a:t>Dialysis Delivery Systems </a:t>
            </a:r>
          </a:p>
          <a:p>
            <a:r>
              <a:rPr lang="en-US" dirty="0"/>
              <a:t>Injectable Collagen </a:t>
            </a:r>
          </a:p>
        </p:txBody>
      </p:sp>
    </p:spTree>
    <p:extLst>
      <p:ext uri="{BB962C8B-B14F-4D97-AF65-F5344CB8AC3E}">
        <p14:creationId xmlns:p14="http://schemas.microsoft.com/office/powerpoint/2010/main" val="2711826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determination has been made…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Documentation using the CHECKLIST – HRP-418: Non-Significant Risk Determination</a:t>
            </a:r>
          </a:p>
          <a:p>
            <a:r>
              <a:rPr lang="en-US" dirty="0"/>
              <a:t>Communication</a:t>
            </a:r>
          </a:p>
          <a:p>
            <a:pPr lvl="1"/>
            <a:r>
              <a:rPr lang="en-US" dirty="0"/>
              <a:t>To the researcher</a:t>
            </a:r>
          </a:p>
          <a:p>
            <a:pPr lvl="1"/>
            <a:r>
              <a:rPr lang="en-US" dirty="0"/>
              <a:t>To the sponsor</a:t>
            </a:r>
          </a:p>
          <a:p>
            <a:pPr lvl="1"/>
            <a:r>
              <a:rPr lang="en-US" dirty="0"/>
              <a:t>To the FDA (responsibility of sponsor)</a:t>
            </a:r>
          </a:p>
        </p:txBody>
      </p:sp>
    </p:spTree>
    <p:extLst>
      <p:ext uri="{BB962C8B-B14F-4D97-AF65-F5344CB8AC3E}">
        <p14:creationId xmlns:p14="http://schemas.microsoft.com/office/powerpoint/2010/main" val="1083267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IND/IDE exempt vs. needing an IND/IDE vs. NSR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IND/IDE exempt</a:t>
            </a:r>
          </a:p>
          <a:p>
            <a:pPr lvl="1"/>
            <a:r>
              <a:rPr lang="en-US" dirty="0"/>
              <a:t>Must follow 21 CFR 50 and 56</a:t>
            </a:r>
          </a:p>
          <a:p>
            <a:r>
              <a:rPr lang="en-US" dirty="0"/>
              <a:t>IND/IDE needed</a:t>
            </a:r>
          </a:p>
          <a:p>
            <a:pPr lvl="1"/>
            <a:r>
              <a:rPr lang="en-US" dirty="0"/>
              <a:t>Must follow 21 CFR 312 (drugs et al) and 21 CFR 812 (devices)</a:t>
            </a:r>
          </a:p>
          <a:p>
            <a:r>
              <a:rPr lang="en-US" dirty="0"/>
              <a:t>Non-signification risk determination</a:t>
            </a:r>
          </a:p>
          <a:p>
            <a:pPr lvl="1"/>
            <a:r>
              <a:rPr lang="en-US" dirty="0"/>
              <a:t>Must follow abbreviated regulations 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5609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FDA regulated…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Additional consent form elements:</a:t>
            </a:r>
          </a:p>
          <a:p>
            <a:pPr lvl="1"/>
            <a:r>
              <a:rPr lang="en-US" dirty="0"/>
              <a:t>FDA review of records</a:t>
            </a:r>
          </a:p>
          <a:p>
            <a:pPr lvl="1"/>
            <a:r>
              <a:rPr lang="en-US" dirty="0"/>
              <a:t>Clinical trial registration</a:t>
            </a:r>
          </a:p>
          <a:p>
            <a:pPr lvl="1"/>
            <a:r>
              <a:rPr lang="en-US" dirty="0"/>
              <a:t>Risk information</a:t>
            </a:r>
          </a:p>
          <a:p>
            <a:r>
              <a:rPr lang="en-US" dirty="0"/>
              <a:t>Waiver of consent</a:t>
            </a:r>
          </a:p>
          <a:p>
            <a:pPr lvl="1"/>
            <a:r>
              <a:rPr lang="en-US" dirty="0"/>
              <a:t>Not only limited to emergency research</a:t>
            </a:r>
          </a:p>
          <a:p>
            <a:pPr lvl="1"/>
            <a:r>
              <a:rPr lang="en-US" dirty="0"/>
              <a:t>Harmonizes with HHS</a:t>
            </a:r>
          </a:p>
          <a:p>
            <a:r>
              <a:rPr lang="en-US" dirty="0"/>
              <a:t>Waiver of documentation of consent</a:t>
            </a:r>
          </a:p>
          <a:p>
            <a:pPr lvl="1"/>
            <a:r>
              <a:rPr lang="en-US" dirty="0"/>
              <a:t>More limited than HHS</a:t>
            </a:r>
          </a:p>
        </p:txBody>
      </p:sp>
    </p:spTree>
    <p:extLst>
      <p:ext uri="{BB962C8B-B14F-4D97-AF65-F5344CB8AC3E}">
        <p14:creationId xmlns:p14="http://schemas.microsoft.com/office/powerpoint/2010/main" val="107480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FDA regulated…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Items made here</a:t>
            </a:r>
          </a:p>
          <a:p>
            <a:pPr lvl="1"/>
            <a:r>
              <a:rPr lang="en-US" dirty="0"/>
              <a:t>IRB may require information about the manufacture</a:t>
            </a:r>
          </a:p>
          <a:p>
            <a:pPr lvl="1"/>
            <a:r>
              <a:rPr lang="en-US" dirty="0"/>
              <a:t>Consultation with HU Risk Management or related</a:t>
            </a:r>
          </a:p>
          <a:p>
            <a:r>
              <a:rPr lang="en-US" dirty="0"/>
              <a:t>Control of investigational items</a:t>
            </a:r>
          </a:p>
          <a:p>
            <a:pPr lvl="1"/>
            <a:r>
              <a:rPr lang="en-US" dirty="0"/>
              <a:t>Review plan of control, tracking and handling</a:t>
            </a:r>
          </a:p>
          <a:p>
            <a:r>
              <a:rPr lang="en-US" dirty="0"/>
              <a:t>Records</a:t>
            </a:r>
          </a:p>
          <a:p>
            <a:pPr lvl="1"/>
            <a:r>
              <a:rPr lang="en-US" dirty="0"/>
              <a:t>Maintain records about the use of the item, including records of receipt, use, or disposition</a:t>
            </a:r>
          </a:p>
          <a:p>
            <a:r>
              <a:rPr lang="en-US" dirty="0"/>
              <a:t>Where obtained</a:t>
            </a:r>
          </a:p>
          <a:p>
            <a:pPr lvl="1"/>
            <a:r>
              <a:rPr lang="en-US" dirty="0"/>
              <a:t>IRB has authority to require use of local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360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Enforcement Discretion </a:t>
            </a:r>
            <a:br>
              <a:rPr lang="en-US" dirty="0"/>
            </a:br>
            <a:r>
              <a:rPr lang="en-US" sz="3600" i="1" dirty="0"/>
              <a:t>(or how I learned to love the FDA regulations)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vitro diagnostics</a:t>
            </a:r>
          </a:p>
          <a:p>
            <a:pPr lvl="1"/>
            <a:r>
              <a:rPr lang="en-US" dirty="0"/>
              <a:t>Not identifiable</a:t>
            </a:r>
          </a:p>
          <a:p>
            <a:pPr lvl="1"/>
            <a:r>
              <a:rPr lang="en-US" dirty="0"/>
              <a:t>How to obtain consent?</a:t>
            </a:r>
          </a:p>
          <a:p>
            <a:r>
              <a:rPr lang="en-US" dirty="0"/>
              <a:t>Personal importation</a:t>
            </a:r>
          </a:p>
          <a:p>
            <a:pPr lvl="1"/>
            <a:r>
              <a:rPr lang="en-US" dirty="0"/>
              <a:t>Allowed to bring a 3-month supply of drugs from other countries that are not FDA approved</a:t>
            </a:r>
          </a:p>
          <a:p>
            <a:pPr lvl="1"/>
            <a:r>
              <a:rPr lang="en-US" dirty="0"/>
              <a:t>Still violates federal law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1854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mantra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Does it involve an “item”?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Drug</a:t>
            </a:r>
            <a:r>
              <a:rPr lang="en-US" dirty="0"/>
              <a:t> </a:t>
            </a:r>
            <a:r>
              <a:rPr lang="en-US" sz="2400" dirty="0"/>
              <a:t>(a substance (other than food)…intended to affect the structure or any function of the body…)</a:t>
            </a:r>
            <a:r>
              <a:rPr lang="en-US" dirty="0"/>
              <a:t>  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Device</a:t>
            </a:r>
            <a:r>
              <a:rPr lang="en-US" dirty="0"/>
              <a:t> </a:t>
            </a:r>
            <a:r>
              <a:rPr lang="en-US" sz="2600" dirty="0"/>
              <a:t>(an instrument, apparatus, implement, machine…intended for use in diagnosis of disease or other conditions…)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Supplement </a:t>
            </a:r>
            <a:r>
              <a:rPr lang="en-US" sz="2600" dirty="0"/>
              <a:t>(product (other than tobacco) that is intended to supplement the diet…)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Botanical</a:t>
            </a:r>
            <a:r>
              <a:rPr lang="en-US" dirty="0"/>
              <a:t> </a:t>
            </a:r>
            <a:r>
              <a:rPr lang="en-US" sz="2600" dirty="0"/>
              <a:t>(finished, labeled product that contains vegetable matter…)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Biologic </a:t>
            </a:r>
            <a:r>
              <a:rPr lang="en-US" sz="2600" dirty="0"/>
              <a:t>(virus, therapeutic serum, toxin, vaccine)</a:t>
            </a:r>
          </a:p>
        </p:txBody>
      </p:sp>
    </p:spTree>
    <p:extLst>
      <p:ext uri="{BB962C8B-B14F-4D97-AF65-F5344CB8AC3E}">
        <p14:creationId xmlns:p14="http://schemas.microsoft.com/office/powerpoint/2010/main" val="1957733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mantra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Is it FDA regulated?</a:t>
            </a:r>
          </a:p>
          <a:p>
            <a:pPr lvl="1"/>
            <a:r>
              <a:rPr lang="en-US" dirty="0"/>
              <a:t>Clinical investigation</a:t>
            </a:r>
          </a:p>
          <a:p>
            <a:pPr lvl="1"/>
            <a:r>
              <a:rPr lang="en-US" dirty="0"/>
              <a:t>Includes human subjects (</a:t>
            </a:r>
            <a:r>
              <a:rPr lang="en-US" i="1" dirty="0"/>
              <a:t>just say yes to this if FDA regulated</a:t>
            </a:r>
            <a:r>
              <a:rPr lang="en-US" dirty="0"/>
              <a:t>)</a:t>
            </a:r>
          </a:p>
          <a:p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USE</a:t>
            </a:r>
            <a:r>
              <a:rPr lang="en-US" dirty="0"/>
              <a:t> - WORKSHEET: Human Subjects Research (whether IRB review is needed)</a:t>
            </a:r>
          </a:p>
          <a:p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USE</a:t>
            </a:r>
            <a:r>
              <a:rPr lang="en-US" dirty="0"/>
              <a:t> - WORKSHEET: Human Subjects Regulations (whether FDA regulations apply)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027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mantra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it exempt from FDA human subject regulations?</a:t>
            </a:r>
          </a:p>
          <a:p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definition of exempt (</a:t>
            </a:r>
            <a:r>
              <a:rPr lang="en-US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item 5.2.2 FDA-Regulated Research SOP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</a:t>
            </a:r>
          </a:p>
          <a:p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Custom device (</a:t>
            </a:r>
            <a:r>
              <a:rPr lang="en-US" i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item 5.2.1 FDA-Regulated Research SOP</a:t>
            </a:r>
            <a:r>
              <a: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843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what is FDA regulated?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Conducting research with drugs, devices, supplements, botanicals, or biologics</a:t>
            </a:r>
          </a:p>
          <a:p>
            <a:r>
              <a:rPr lang="en-US" sz="4000" dirty="0"/>
              <a:t>Includes those that have received FDA approval as well as “investigational” items</a:t>
            </a:r>
          </a:p>
        </p:txBody>
      </p:sp>
    </p:spTree>
    <p:extLst>
      <p:ext uri="{BB962C8B-B14F-4D97-AF65-F5344CB8AC3E}">
        <p14:creationId xmlns:p14="http://schemas.microsoft.com/office/powerpoint/2010/main" val="2395074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FDA mantra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 it exempt from additional FDA regulations (IND/IDE needed)?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USE</a:t>
            </a:r>
            <a:r>
              <a:rPr lang="en-US" dirty="0"/>
              <a:t> – WORKSHEET: HRP-310: Human Research Determination </a:t>
            </a:r>
          </a:p>
          <a:p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USE</a:t>
            </a:r>
            <a:r>
              <a:rPr lang="en-US" dirty="0"/>
              <a:t> – WORKSHEET - HRP-306: Drugs or HRP-307: Devices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910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800" dirty="0"/>
              <a:t>Questions?  </a:t>
            </a:r>
          </a:p>
          <a:p>
            <a:pPr marL="0" indent="0" algn="ctr">
              <a:buNone/>
            </a:pPr>
            <a:r>
              <a:rPr lang="en-US" sz="2800" i="1" dirty="0"/>
              <a:t>This is a rhetorical question…</a:t>
            </a:r>
          </a:p>
        </p:txBody>
      </p:sp>
    </p:spTree>
    <p:extLst>
      <p:ext uri="{BB962C8B-B14F-4D97-AF65-F5344CB8AC3E}">
        <p14:creationId xmlns:p14="http://schemas.microsoft.com/office/powerpoint/2010/main" val="869825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Some examples of NOT </a:t>
            </a:r>
            <a:br>
              <a:rPr lang="en-US" dirty="0"/>
            </a:br>
            <a:r>
              <a:rPr lang="en-US" dirty="0"/>
              <a:t>FDA regulated…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Medical record reviews</a:t>
            </a:r>
          </a:p>
          <a:p>
            <a:r>
              <a:rPr lang="en-US" dirty="0"/>
              <a:t>Cost effectiveness and quality improvement activities</a:t>
            </a:r>
          </a:p>
          <a:p>
            <a:r>
              <a:rPr lang="en-US" dirty="0"/>
              <a:t>Drug and device registries</a:t>
            </a:r>
          </a:p>
          <a:p>
            <a:r>
              <a:rPr lang="en-US" dirty="0"/>
              <a:t>Studies of surgical techniques that are only evaluating a new technique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669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FDA regulations are different…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subject – not defined by “</a:t>
            </a:r>
            <a:r>
              <a:rPr lang="en-US" dirty="0" err="1"/>
              <a:t>identifiability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…Means an individual who is or becomes a participant in research, either as a recipient of the test article or as a control. A subject may be either a healthy individual or a patient.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090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FDA regulations are different…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Research = “clinical investigation”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…Means any experiment that involves a test article and one or more human subjects</a:t>
            </a:r>
          </a:p>
        </p:txBody>
      </p:sp>
    </p:spTree>
    <p:extLst>
      <p:ext uri="{BB962C8B-B14F-4D97-AF65-F5344CB8AC3E}">
        <p14:creationId xmlns:p14="http://schemas.microsoft.com/office/powerpoint/2010/main" val="17732342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FDA regulations are different…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Engagement?  Nope.</a:t>
            </a:r>
          </a:p>
          <a:p>
            <a:r>
              <a:rPr lang="en-US" sz="4400" dirty="0"/>
              <a:t>Screening Activities? Nope.</a:t>
            </a:r>
          </a:p>
          <a:p>
            <a:r>
              <a:rPr lang="en-US" sz="4400" dirty="0"/>
              <a:t>Waivers?  Yes, but limited. </a:t>
            </a:r>
          </a:p>
          <a:p>
            <a:pPr lvl="1"/>
            <a:r>
              <a:rPr lang="en-US" dirty="0"/>
              <a:t>Recently allowed for a waiver of consent for minimal risk studies (akin to HHS)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751637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such a large scope?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Food, Drug, and Cosmetic Act ("FD&amp;C Act") generally prohibits the manufacture, delivery, use, receipt or sale of any drug or device that is "adulterated" or "misbranded“</a:t>
            </a:r>
          </a:p>
          <a:p>
            <a:r>
              <a:rPr lang="en-US" dirty="0"/>
              <a:t>To avoid civil and even criminal sanctions for adulteration or misbranding, an Investigational New Drug application (IND) or Investigational Device Exemption (IDE) may be required</a:t>
            </a:r>
          </a:p>
          <a:p>
            <a:r>
              <a:rPr lang="en-US" dirty="0"/>
              <a:t>It’s really all about “interstate commerce” and getting “item” to market…</a:t>
            </a:r>
          </a:p>
        </p:txBody>
      </p:sp>
    </p:spTree>
    <p:extLst>
      <p:ext uri="{BB962C8B-B14F-4D97-AF65-F5344CB8AC3E}">
        <p14:creationId xmlns:p14="http://schemas.microsoft.com/office/powerpoint/2010/main" val="4184561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dirty="0"/>
              <a:t>Start with the assumption that any research involving a drug, medical device, biologic, or supplement is subject to FDA regulations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678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5D38AB2AFDBD4897F1F0AD25426D27" ma:contentTypeVersion="6" ma:contentTypeDescription="Create a new document." ma:contentTypeScope="" ma:versionID="4a3020c438a80362158a3fc0f4e03499">
  <xsd:schema xmlns:xsd="http://www.w3.org/2001/XMLSchema" xmlns:xs="http://www.w3.org/2001/XMLSchema" xmlns:p="http://schemas.microsoft.com/office/2006/metadata/properties" xmlns:ns2="006abc03-c437-4926-8e11-1a070d9dc366" xmlns:ns3="f08b97e4-873e-4171-8a11-fd3549f4a5c9" targetNamespace="http://schemas.microsoft.com/office/2006/metadata/properties" ma:root="true" ma:fieldsID="65d76c554454276c9c9bc3e355f40a5c" ns2:_="" ns3:_="">
    <xsd:import namespace="006abc03-c437-4926-8e11-1a070d9dc366"/>
    <xsd:import namespace="f08b97e4-873e-4171-8a11-fd3549f4a5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6abc03-c437-4926-8e11-1a070d9dc3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8b97e4-873e-4171-8a11-fd3549f4a5c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BF2BFC-9252-4BF3-B5E2-6C198BC20891}"/>
</file>

<file path=customXml/itemProps2.xml><?xml version="1.0" encoding="utf-8"?>
<ds:datastoreItem xmlns:ds="http://schemas.openxmlformats.org/officeDocument/2006/customXml" ds:itemID="{3FE52E3D-349A-49CB-911B-E35615012706}"/>
</file>

<file path=customXml/itemProps3.xml><?xml version="1.0" encoding="utf-8"?>
<ds:datastoreItem xmlns:ds="http://schemas.openxmlformats.org/officeDocument/2006/customXml" ds:itemID="{8888C254-A471-4927-99BC-7FA458DD78C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</TotalTime>
  <Words>1260</Words>
  <Application>Microsoft Office PowerPoint</Application>
  <PresentationFormat>On-screen Show (4:3)</PresentationFormat>
  <Paragraphs>167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PowerPoint Presentation</vt:lpstr>
      <vt:lpstr>What we will cover:</vt:lpstr>
      <vt:lpstr>So, what is FDA regulated?</vt:lpstr>
      <vt:lpstr>Some examples of NOT  FDA regulated…</vt:lpstr>
      <vt:lpstr>The FDA regulations are different…</vt:lpstr>
      <vt:lpstr>The FDA regulations are different…</vt:lpstr>
      <vt:lpstr>The FDA regulations are different…</vt:lpstr>
      <vt:lpstr>Why such a large scope?</vt:lpstr>
      <vt:lpstr>PowerPoint Presentation</vt:lpstr>
      <vt:lpstr>So now what?</vt:lpstr>
      <vt:lpstr>Exemptions?  What?</vt:lpstr>
      <vt:lpstr>But some other is “exempt” from additional FDA regulations…</vt:lpstr>
      <vt:lpstr>IND/IDE exempt</vt:lpstr>
      <vt:lpstr>IND exempt examples</vt:lpstr>
      <vt:lpstr>IDE exempt examples</vt:lpstr>
      <vt:lpstr>What if the IRB disagrees?</vt:lpstr>
      <vt:lpstr>Let’s get back to devices…</vt:lpstr>
      <vt:lpstr>How does the IRB make a risk determination?</vt:lpstr>
      <vt:lpstr>IRB risk determination considerations</vt:lpstr>
      <vt:lpstr>Non-significant risk device examples</vt:lpstr>
      <vt:lpstr>Significant risk device examples</vt:lpstr>
      <vt:lpstr>The determination has been made…</vt:lpstr>
      <vt:lpstr>IND/IDE exempt vs. needing an IND/IDE vs. NSR</vt:lpstr>
      <vt:lpstr>If FDA regulated…</vt:lpstr>
      <vt:lpstr>If FDA regulated…</vt:lpstr>
      <vt:lpstr>Enforcement Discretion  (or how I learned to love the FDA regulations)</vt:lpstr>
      <vt:lpstr>FDA mantra</vt:lpstr>
      <vt:lpstr>FDA mantra</vt:lpstr>
      <vt:lpstr>FDA mantra</vt:lpstr>
      <vt:lpstr>FDA mantra</vt:lpstr>
      <vt:lpstr>PowerPoint Presentation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HSD Staff Training Retreat Cycle 3</dc:title>
  <dc:creator>Shannon Sewards</dc:creator>
  <cp:lastModifiedBy>Sewards, Shannon</cp:lastModifiedBy>
  <cp:revision>28</cp:revision>
  <cp:lastPrinted>2018-10-16T13:22:10Z</cp:lastPrinted>
  <dcterms:created xsi:type="dcterms:W3CDTF">2013-09-12T16:44:00Z</dcterms:created>
  <dcterms:modified xsi:type="dcterms:W3CDTF">2018-10-16T13:22:27Z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0x0101006E5D38AB2AFDBD4897F1F0AD25426D27</vt:lpwstr>
  </property>
  <property fmtid="{D5CDD505-2E9C-101B-9397-08002B2CF9AE}" pid="3" name="Order">
    <vt:r8>13200</vt:r8>
  </property>
</Properties>
</file>