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57" r:id="rId5"/>
    <p:sldId id="457" r:id="rId6"/>
    <p:sldId id="461" r:id="rId7"/>
    <p:sldId id="455" r:id="rId8"/>
    <p:sldId id="478" r:id="rId9"/>
    <p:sldId id="536" r:id="rId10"/>
    <p:sldId id="535" r:id="rId11"/>
    <p:sldId id="405" r:id="rId12"/>
    <p:sldId id="268" r:id="rId13"/>
    <p:sldId id="269" r:id="rId14"/>
    <p:sldId id="389" r:id="rId15"/>
    <p:sldId id="390" r:id="rId16"/>
    <p:sldId id="406" r:id="rId17"/>
    <p:sldId id="407" r:id="rId18"/>
    <p:sldId id="409" r:id="rId19"/>
    <p:sldId id="408" r:id="rId20"/>
    <p:sldId id="49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89260B-C75B-40A1-9365-0DAD873D5C93}" v="1" dt="2023-08-10T15:30:39.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5" d="100"/>
          <a:sy n="65" d="100"/>
        </p:scale>
        <p:origin x="78"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4EE83D-3513-4925-8EE1-1DE6070E19C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EDF4B68-6A04-460F-B3A7-4B18B0677AAD}">
      <dgm:prSet/>
      <dgm:spPr/>
      <dgm:t>
        <a:bodyPr/>
        <a:lstStyle/>
        <a:p>
          <a:pPr>
            <a:lnSpc>
              <a:spcPct val="100000"/>
            </a:lnSpc>
            <a:defRPr cap="all"/>
          </a:pPr>
          <a:r>
            <a:rPr lang="en-US" dirty="0"/>
            <a:t>ASSESS</a:t>
          </a:r>
        </a:p>
      </dgm:t>
    </dgm:pt>
    <dgm:pt modelId="{030A4003-E992-440B-9318-34C171050D6D}" type="parTrans" cxnId="{54A1033E-EC11-46D8-979A-C8E94D7CE75F}">
      <dgm:prSet/>
      <dgm:spPr/>
      <dgm:t>
        <a:bodyPr/>
        <a:lstStyle/>
        <a:p>
          <a:endParaRPr lang="en-US"/>
        </a:p>
      </dgm:t>
    </dgm:pt>
    <dgm:pt modelId="{3E4D9EF4-FF51-43EF-B69D-7D66999577F1}" type="sibTrans" cxnId="{54A1033E-EC11-46D8-979A-C8E94D7CE75F}">
      <dgm:prSet/>
      <dgm:spPr/>
      <dgm:t>
        <a:bodyPr/>
        <a:lstStyle/>
        <a:p>
          <a:endParaRPr lang="en-US"/>
        </a:p>
      </dgm:t>
    </dgm:pt>
    <dgm:pt modelId="{933982A0-48D4-41BF-AA0E-BAEBA5288358}">
      <dgm:prSet/>
      <dgm:spPr/>
      <dgm:t>
        <a:bodyPr/>
        <a:lstStyle/>
        <a:p>
          <a:pPr>
            <a:lnSpc>
              <a:spcPct val="100000"/>
            </a:lnSpc>
            <a:defRPr cap="all"/>
          </a:pPr>
          <a:r>
            <a:rPr lang="en-US" dirty="0"/>
            <a:t>READ</a:t>
          </a:r>
        </a:p>
      </dgm:t>
    </dgm:pt>
    <dgm:pt modelId="{5EBA7DE7-736F-4A7F-A7EC-E517E1ED0B73}" type="parTrans" cxnId="{92E255E5-BA4B-43BB-A929-731C97B7FF74}">
      <dgm:prSet/>
      <dgm:spPr/>
      <dgm:t>
        <a:bodyPr/>
        <a:lstStyle/>
        <a:p>
          <a:endParaRPr lang="en-US"/>
        </a:p>
      </dgm:t>
    </dgm:pt>
    <dgm:pt modelId="{B5B65EB0-83C3-4720-9B98-B18CA4BE1D49}" type="sibTrans" cxnId="{92E255E5-BA4B-43BB-A929-731C97B7FF74}">
      <dgm:prSet/>
      <dgm:spPr/>
      <dgm:t>
        <a:bodyPr/>
        <a:lstStyle/>
        <a:p>
          <a:endParaRPr lang="en-US"/>
        </a:p>
      </dgm:t>
    </dgm:pt>
    <dgm:pt modelId="{950AB585-D72E-43D5-BD19-8F9AC5DB5B4D}">
      <dgm:prSet/>
      <dgm:spPr/>
      <dgm:t>
        <a:bodyPr/>
        <a:lstStyle/>
        <a:p>
          <a:pPr>
            <a:lnSpc>
              <a:spcPct val="100000"/>
            </a:lnSpc>
            <a:defRPr cap="all"/>
          </a:pPr>
          <a:r>
            <a:rPr lang="en-US" dirty="0"/>
            <a:t>ASK</a:t>
          </a:r>
        </a:p>
      </dgm:t>
    </dgm:pt>
    <dgm:pt modelId="{52ECFFA6-EA29-46D2-B5ED-4E4B4071FC99}" type="parTrans" cxnId="{AA0DE79D-DEBF-4599-8F84-427D5EC4E370}">
      <dgm:prSet/>
      <dgm:spPr/>
      <dgm:t>
        <a:bodyPr/>
        <a:lstStyle/>
        <a:p>
          <a:endParaRPr lang="en-US"/>
        </a:p>
      </dgm:t>
    </dgm:pt>
    <dgm:pt modelId="{CA29E88A-D17A-40BE-AB38-52D7DBB5EDF4}" type="sibTrans" cxnId="{AA0DE79D-DEBF-4599-8F84-427D5EC4E370}">
      <dgm:prSet/>
      <dgm:spPr/>
      <dgm:t>
        <a:bodyPr/>
        <a:lstStyle/>
        <a:p>
          <a:endParaRPr lang="en-US"/>
        </a:p>
      </dgm:t>
    </dgm:pt>
    <dgm:pt modelId="{AF3C9CFF-D15F-4749-BFA8-30837D1AD962}" type="pres">
      <dgm:prSet presAssocID="{C64EE83D-3513-4925-8EE1-1DE6070E19C3}" presName="root" presStyleCnt="0">
        <dgm:presLayoutVars>
          <dgm:dir/>
          <dgm:resizeHandles val="exact"/>
        </dgm:presLayoutVars>
      </dgm:prSet>
      <dgm:spPr/>
    </dgm:pt>
    <dgm:pt modelId="{BC1632CB-F9CD-409C-BFED-D276BA432793}" type="pres">
      <dgm:prSet presAssocID="{CEDF4B68-6A04-460F-B3A7-4B18B0677AAD}" presName="compNode" presStyleCnt="0"/>
      <dgm:spPr/>
    </dgm:pt>
    <dgm:pt modelId="{FDF06583-C29B-4586-AADD-D6A9FF2D8134}" type="pres">
      <dgm:prSet presAssocID="{CEDF4B68-6A04-460F-B3A7-4B18B0677AAD}" presName="iconBgRect" presStyleLbl="bgShp" presStyleIdx="0" presStyleCnt="3" custScaleX="165205" custScaleY="160099"/>
      <dgm:spPr>
        <a:prstGeom prst="round2DiagRect">
          <a:avLst>
            <a:gd name="adj1" fmla="val 29727"/>
            <a:gd name="adj2" fmla="val 0"/>
          </a:avLst>
        </a:prstGeom>
      </dgm:spPr>
    </dgm:pt>
    <dgm:pt modelId="{51D94D74-C99A-4F9E-859C-80039B6B11B9}" type="pres">
      <dgm:prSet presAssocID="{CEDF4B68-6A04-460F-B3A7-4B18B0677AAD}" presName="iconRect" presStyleLbl="node1" presStyleIdx="0" presStyleCnt="3" custScaleX="152087" custScaleY="154817" custLinFactNeighborX="-64711" custLinFactNeighborY="-48513"/>
      <dgm:spPr>
        <a:prstGeom prst="star8">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dge 1 with solid fill"/>
        </a:ext>
      </dgm:extLst>
    </dgm:pt>
    <dgm:pt modelId="{80CC8403-22A9-4B2B-A173-F731F67F9710}" type="pres">
      <dgm:prSet presAssocID="{CEDF4B68-6A04-460F-B3A7-4B18B0677AAD}" presName="spaceRect" presStyleCnt="0"/>
      <dgm:spPr/>
    </dgm:pt>
    <dgm:pt modelId="{114F6D43-64B7-49C3-B8BB-0FBFDDB36910}" type="pres">
      <dgm:prSet presAssocID="{CEDF4B68-6A04-460F-B3A7-4B18B0677AAD}" presName="textRect" presStyleLbl="revTx" presStyleIdx="0" presStyleCnt="3" custLinFactNeighborX="-2857" custLinFactNeighborY="61173">
        <dgm:presLayoutVars>
          <dgm:chMax val="1"/>
          <dgm:chPref val="1"/>
        </dgm:presLayoutVars>
      </dgm:prSet>
      <dgm:spPr/>
    </dgm:pt>
    <dgm:pt modelId="{54FE9D78-4747-49F3-90D9-28E61A754E0F}" type="pres">
      <dgm:prSet presAssocID="{3E4D9EF4-FF51-43EF-B69D-7D66999577F1}" presName="sibTrans" presStyleCnt="0"/>
      <dgm:spPr/>
    </dgm:pt>
    <dgm:pt modelId="{7EFD94D9-BD81-4F9D-A0EB-45A9B3CA59BF}" type="pres">
      <dgm:prSet presAssocID="{933982A0-48D4-41BF-AA0E-BAEBA5288358}" presName="compNode" presStyleCnt="0"/>
      <dgm:spPr/>
    </dgm:pt>
    <dgm:pt modelId="{7235D638-6662-4AB3-8326-20C7C8FB95E8}" type="pres">
      <dgm:prSet presAssocID="{933982A0-48D4-41BF-AA0E-BAEBA5288358}" presName="iconBgRect" presStyleLbl="bgShp" presStyleIdx="1" presStyleCnt="3" custScaleX="165205" custScaleY="159869"/>
      <dgm:spPr>
        <a:prstGeom prst="round2DiagRect">
          <a:avLst>
            <a:gd name="adj1" fmla="val 29727"/>
            <a:gd name="adj2" fmla="val 0"/>
          </a:avLst>
        </a:prstGeom>
      </dgm:spPr>
    </dgm:pt>
    <dgm:pt modelId="{F7B02E82-F485-42ED-98F3-CD8BCB50E1C3}" type="pres">
      <dgm:prSet presAssocID="{933982A0-48D4-41BF-AA0E-BAEBA5288358}" presName="iconRect" presStyleLbl="node1" presStyleIdx="1" presStyleCnt="3" custScaleX="205885" custScaleY="21694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A18FAF86-0486-48B3-9F64-9A418F496D0B}" type="pres">
      <dgm:prSet presAssocID="{933982A0-48D4-41BF-AA0E-BAEBA5288358}" presName="spaceRect" presStyleCnt="0"/>
      <dgm:spPr/>
    </dgm:pt>
    <dgm:pt modelId="{910A1C98-3E02-4555-B447-B5A0C8259DDA}" type="pres">
      <dgm:prSet presAssocID="{933982A0-48D4-41BF-AA0E-BAEBA5288358}" presName="textRect" presStyleLbl="revTx" presStyleIdx="1" presStyleCnt="3" custLinFactNeighborX="3" custLinFactNeighborY="64276">
        <dgm:presLayoutVars>
          <dgm:chMax val="1"/>
          <dgm:chPref val="1"/>
        </dgm:presLayoutVars>
      </dgm:prSet>
      <dgm:spPr/>
    </dgm:pt>
    <dgm:pt modelId="{D9DCECEC-0133-4CA1-9E25-152DF7FB0CDA}" type="pres">
      <dgm:prSet presAssocID="{B5B65EB0-83C3-4720-9B98-B18CA4BE1D49}" presName="sibTrans" presStyleCnt="0"/>
      <dgm:spPr/>
    </dgm:pt>
    <dgm:pt modelId="{E64FA33A-85DD-4962-9A5B-E732004A2907}" type="pres">
      <dgm:prSet presAssocID="{950AB585-D72E-43D5-BD19-8F9AC5DB5B4D}" presName="compNode" presStyleCnt="0"/>
      <dgm:spPr/>
    </dgm:pt>
    <dgm:pt modelId="{35A07F15-6AA3-4321-89F7-92011099003F}" type="pres">
      <dgm:prSet presAssocID="{950AB585-D72E-43D5-BD19-8F9AC5DB5B4D}" presName="iconBgRect" presStyleLbl="bgShp" presStyleIdx="2" presStyleCnt="3" custScaleX="165205" custScaleY="159716"/>
      <dgm:spPr>
        <a:prstGeom prst="round2DiagRect">
          <a:avLst>
            <a:gd name="adj1" fmla="val 29727"/>
            <a:gd name="adj2" fmla="val 0"/>
          </a:avLst>
        </a:prstGeom>
      </dgm:spPr>
    </dgm:pt>
    <dgm:pt modelId="{9EFE16EF-639A-451F-973D-80ACF086929C}" type="pres">
      <dgm:prSet presAssocID="{950AB585-D72E-43D5-BD19-8F9AC5DB5B4D}" presName="iconRect" presStyleLbl="node1" presStyleIdx="2" presStyleCnt="3" custScaleX="245071" custScaleY="21917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A4E09249-8ABB-473B-AA22-2F9EEFE8D9D3}" type="pres">
      <dgm:prSet presAssocID="{950AB585-D72E-43D5-BD19-8F9AC5DB5B4D}" presName="spaceRect" presStyleCnt="0"/>
      <dgm:spPr/>
    </dgm:pt>
    <dgm:pt modelId="{1F91E2B8-6EFF-4794-880B-F386FDAF5012}" type="pres">
      <dgm:prSet presAssocID="{950AB585-D72E-43D5-BD19-8F9AC5DB5B4D}" presName="textRect" presStyleLbl="revTx" presStyleIdx="2" presStyleCnt="3" custLinFactNeighborX="3999" custLinFactNeighborY="65705">
        <dgm:presLayoutVars>
          <dgm:chMax val="1"/>
          <dgm:chPref val="1"/>
        </dgm:presLayoutVars>
      </dgm:prSet>
      <dgm:spPr/>
    </dgm:pt>
  </dgm:ptLst>
  <dgm:cxnLst>
    <dgm:cxn modelId="{DDD5B002-F10A-4958-987C-4A16949A7134}" type="presOf" srcId="{933982A0-48D4-41BF-AA0E-BAEBA5288358}" destId="{910A1C98-3E02-4555-B447-B5A0C8259DDA}" srcOrd="0" destOrd="0" presId="urn:microsoft.com/office/officeart/2018/5/layout/IconLeafLabelList"/>
    <dgm:cxn modelId="{54A1033E-EC11-46D8-979A-C8E94D7CE75F}" srcId="{C64EE83D-3513-4925-8EE1-1DE6070E19C3}" destId="{CEDF4B68-6A04-460F-B3A7-4B18B0677AAD}" srcOrd="0" destOrd="0" parTransId="{030A4003-E992-440B-9318-34C171050D6D}" sibTransId="{3E4D9EF4-FF51-43EF-B69D-7D66999577F1}"/>
    <dgm:cxn modelId="{412B844D-CEFC-482F-84F7-7C8C1CDC6D3B}" type="presOf" srcId="{CEDF4B68-6A04-460F-B3A7-4B18B0677AAD}" destId="{114F6D43-64B7-49C3-B8BB-0FBFDDB36910}" srcOrd="0" destOrd="0" presId="urn:microsoft.com/office/officeart/2018/5/layout/IconLeafLabelList"/>
    <dgm:cxn modelId="{D7A0557A-7E31-4ACF-9DCB-EF2E11A56CC0}" type="presOf" srcId="{C64EE83D-3513-4925-8EE1-1DE6070E19C3}" destId="{AF3C9CFF-D15F-4749-BFA8-30837D1AD962}" srcOrd="0" destOrd="0" presId="urn:microsoft.com/office/officeart/2018/5/layout/IconLeafLabelList"/>
    <dgm:cxn modelId="{AA0DE79D-DEBF-4599-8F84-427D5EC4E370}" srcId="{C64EE83D-3513-4925-8EE1-1DE6070E19C3}" destId="{950AB585-D72E-43D5-BD19-8F9AC5DB5B4D}" srcOrd="2" destOrd="0" parTransId="{52ECFFA6-EA29-46D2-B5ED-4E4B4071FC99}" sibTransId="{CA29E88A-D17A-40BE-AB38-52D7DBB5EDF4}"/>
    <dgm:cxn modelId="{066F0BCB-84AC-4257-A638-A65856B2F048}" type="presOf" srcId="{950AB585-D72E-43D5-BD19-8F9AC5DB5B4D}" destId="{1F91E2B8-6EFF-4794-880B-F386FDAF5012}" srcOrd="0" destOrd="0" presId="urn:microsoft.com/office/officeart/2018/5/layout/IconLeafLabelList"/>
    <dgm:cxn modelId="{92E255E5-BA4B-43BB-A929-731C97B7FF74}" srcId="{C64EE83D-3513-4925-8EE1-1DE6070E19C3}" destId="{933982A0-48D4-41BF-AA0E-BAEBA5288358}" srcOrd="1" destOrd="0" parTransId="{5EBA7DE7-736F-4A7F-A7EC-E517E1ED0B73}" sibTransId="{B5B65EB0-83C3-4720-9B98-B18CA4BE1D49}"/>
    <dgm:cxn modelId="{272C8F93-4B2A-4885-A5EB-FCF851F349E2}" type="presParOf" srcId="{AF3C9CFF-D15F-4749-BFA8-30837D1AD962}" destId="{BC1632CB-F9CD-409C-BFED-D276BA432793}" srcOrd="0" destOrd="0" presId="urn:microsoft.com/office/officeart/2018/5/layout/IconLeafLabelList"/>
    <dgm:cxn modelId="{20C7DBD7-4941-45A8-97AF-8681EE345E47}" type="presParOf" srcId="{BC1632CB-F9CD-409C-BFED-D276BA432793}" destId="{FDF06583-C29B-4586-AADD-D6A9FF2D8134}" srcOrd="0" destOrd="0" presId="urn:microsoft.com/office/officeart/2018/5/layout/IconLeafLabelList"/>
    <dgm:cxn modelId="{57C4B046-3114-4BFB-B202-7319004BC2F4}" type="presParOf" srcId="{BC1632CB-F9CD-409C-BFED-D276BA432793}" destId="{51D94D74-C99A-4F9E-859C-80039B6B11B9}" srcOrd="1" destOrd="0" presId="urn:microsoft.com/office/officeart/2018/5/layout/IconLeafLabelList"/>
    <dgm:cxn modelId="{A2CA4E8A-B6AD-4128-87C1-14635B599282}" type="presParOf" srcId="{BC1632CB-F9CD-409C-BFED-D276BA432793}" destId="{80CC8403-22A9-4B2B-A173-F731F67F9710}" srcOrd="2" destOrd="0" presId="urn:microsoft.com/office/officeart/2018/5/layout/IconLeafLabelList"/>
    <dgm:cxn modelId="{C8A0DD04-EED9-4230-A154-EB417674E121}" type="presParOf" srcId="{BC1632CB-F9CD-409C-BFED-D276BA432793}" destId="{114F6D43-64B7-49C3-B8BB-0FBFDDB36910}" srcOrd="3" destOrd="0" presId="urn:microsoft.com/office/officeart/2018/5/layout/IconLeafLabelList"/>
    <dgm:cxn modelId="{CF05CF8D-9127-410D-9A3D-4B938C82C23F}" type="presParOf" srcId="{AF3C9CFF-D15F-4749-BFA8-30837D1AD962}" destId="{54FE9D78-4747-49F3-90D9-28E61A754E0F}" srcOrd="1" destOrd="0" presId="urn:microsoft.com/office/officeart/2018/5/layout/IconLeafLabelList"/>
    <dgm:cxn modelId="{B0D526FB-C773-4753-B4BD-15D443D343B2}" type="presParOf" srcId="{AF3C9CFF-D15F-4749-BFA8-30837D1AD962}" destId="{7EFD94D9-BD81-4F9D-A0EB-45A9B3CA59BF}" srcOrd="2" destOrd="0" presId="urn:microsoft.com/office/officeart/2018/5/layout/IconLeafLabelList"/>
    <dgm:cxn modelId="{5D46E27A-A6F2-4C6C-B9B4-3882151415FF}" type="presParOf" srcId="{7EFD94D9-BD81-4F9D-A0EB-45A9B3CA59BF}" destId="{7235D638-6662-4AB3-8326-20C7C8FB95E8}" srcOrd="0" destOrd="0" presId="urn:microsoft.com/office/officeart/2018/5/layout/IconLeafLabelList"/>
    <dgm:cxn modelId="{E8BFCEE1-F087-4849-B24B-B4BA30FC48E0}" type="presParOf" srcId="{7EFD94D9-BD81-4F9D-A0EB-45A9B3CA59BF}" destId="{F7B02E82-F485-42ED-98F3-CD8BCB50E1C3}" srcOrd="1" destOrd="0" presId="urn:microsoft.com/office/officeart/2018/5/layout/IconLeafLabelList"/>
    <dgm:cxn modelId="{C0CAC258-4E2F-410F-9328-ABA9CEDAABE4}" type="presParOf" srcId="{7EFD94D9-BD81-4F9D-A0EB-45A9B3CA59BF}" destId="{A18FAF86-0486-48B3-9F64-9A418F496D0B}" srcOrd="2" destOrd="0" presId="urn:microsoft.com/office/officeart/2018/5/layout/IconLeafLabelList"/>
    <dgm:cxn modelId="{56342EEC-3F32-4FCE-A6D8-D4A118B1E040}" type="presParOf" srcId="{7EFD94D9-BD81-4F9D-A0EB-45A9B3CA59BF}" destId="{910A1C98-3E02-4555-B447-B5A0C8259DDA}" srcOrd="3" destOrd="0" presId="urn:microsoft.com/office/officeart/2018/5/layout/IconLeafLabelList"/>
    <dgm:cxn modelId="{0E59EA7E-C6FB-47E2-9A94-0557ED89986B}" type="presParOf" srcId="{AF3C9CFF-D15F-4749-BFA8-30837D1AD962}" destId="{D9DCECEC-0133-4CA1-9E25-152DF7FB0CDA}" srcOrd="3" destOrd="0" presId="urn:microsoft.com/office/officeart/2018/5/layout/IconLeafLabelList"/>
    <dgm:cxn modelId="{4D4916D9-4EA6-4BD7-A404-5FEBDCA34056}" type="presParOf" srcId="{AF3C9CFF-D15F-4749-BFA8-30837D1AD962}" destId="{E64FA33A-85DD-4962-9A5B-E732004A2907}" srcOrd="4" destOrd="0" presId="urn:microsoft.com/office/officeart/2018/5/layout/IconLeafLabelList"/>
    <dgm:cxn modelId="{5CE2F96D-FA8F-464D-838C-F8212C67E1C0}" type="presParOf" srcId="{E64FA33A-85DD-4962-9A5B-E732004A2907}" destId="{35A07F15-6AA3-4321-89F7-92011099003F}" srcOrd="0" destOrd="0" presId="urn:microsoft.com/office/officeart/2018/5/layout/IconLeafLabelList"/>
    <dgm:cxn modelId="{3A494866-4800-4A56-853F-00317FF49239}" type="presParOf" srcId="{E64FA33A-85DD-4962-9A5B-E732004A2907}" destId="{9EFE16EF-639A-451F-973D-80ACF086929C}" srcOrd="1" destOrd="0" presId="urn:microsoft.com/office/officeart/2018/5/layout/IconLeafLabelList"/>
    <dgm:cxn modelId="{2AE0354C-6767-43A2-9BB5-106FCB9C0C05}" type="presParOf" srcId="{E64FA33A-85DD-4962-9A5B-E732004A2907}" destId="{A4E09249-8ABB-473B-AA22-2F9EEFE8D9D3}" srcOrd="2" destOrd="0" presId="urn:microsoft.com/office/officeart/2018/5/layout/IconLeafLabelList"/>
    <dgm:cxn modelId="{4DB1E3C5-7471-4BD9-BF1A-3119BB874D85}" type="presParOf" srcId="{E64FA33A-85DD-4962-9A5B-E732004A2907}" destId="{1F91E2B8-6EFF-4794-880B-F386FDAF5012}" srcOrd="3" destOrd="0" presId="urn:microsoft.com/office/officeart/2018/5/layout/IconLeafLabel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06583-C29B-4586-AADD-D6A9FF2D8134}">
      <dsp:nvSpPr>
        <dsp:cNvPr id="0" name=""/>
        <dsp:cNvSpPr/>
      </dsp:nvSpPr>
      <dsp:spPr>
        <a:xfrm>
          <a:off x="58552" y="118845"/>
          <a:ext cx="2834298" cy="274669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D94D74-C99A-4F9E-859C-80039B6B11B9}">
      <dsp:nvSpPr>
        <dsp:cNvPr id="0" name=""/>
        <dsp:cNvSpPr/>
      </dsp:nvSpPr>
      <dsp:spPr>
        <a:xfrm>
          <a:off x="90149" y="252654"/>
          <a:ext cx="1497106" cy="1523979"/>
        </a:xfrm>
        <a:prstGeom prst="star8">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4F6D43-64B7-49C3-B8BB-0FBFDDB36910}">
      <dsp:nvSpPr>
        <dsp:cNvPr id="0" name=""/>
        <dsp:cNvSpPr/>
      </dsp:nvSpPr>
      <dsp:spPr>
        <a:xfrm>
          <a:off x="0" y="300322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ASSESS</a:t>
          </a:r>
        </a:p>
      </dsp:txBody>
      <dsp:txXfrm>
        <a:off x="0" y="3003227"/>
        <a:ext cx="2812500" cy="720000"/>
      </dsp:txXfrm>
    </dsp:sp>
    <dsp:sp modelId="{7235D638-6662-4AB3-8326-20C7C8FB95E8}">
      <dsp:nvSpPr>
        <dsp:cNvPr id="0" name=""/>
        <dsp:cNvSpPr/>
      </dsp:nvSpPr>
      <dsp:spPr>
        <a:xfrm>
          <a:off x="3385038" y="119831"/>
          <a:ext cx="2834298" cy="274275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02E82-F485-42ED-98F3-CD8BCB50E1C3}">
      <dsp:nvSpPr>
        <dsp:cNvPr id="0" name=""/>
        <dsp:cNvSpPr/>
      </dsp:nvSpPr>
      <dsp:spPr>
        <a:xfrm>
          <a:off x="3788847" y="423412"/>
          <a:ext cx="2026680" cy="21355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0A1C98-3E02-4555-B447-B5A0C8259DDA}">
      <dsp:nvSpPr>
        <dsp:cNvPr id="0" name=""/>
        <dsp:cNvSpPr/>
      </dsp:nvSpPr>
      <dsp:spPr>
        <a:xfrm>
          <a:off x="3396021" y="300322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READ</a:t>
          </a:r>
        </a:p>
      </dsp:txBody>
      <dsp:txXfrm>
        <a:off x="3396021" y="3003227"/>
        <a:ext cx="2812500" cy="720000"/>
      </dsp:txXfrm>
    </dsp:sp>
    <dsp:sp modelId="{35A07F15-6AA3-4321-89F7-92011099003F}">
      <dsp:nvSpPr>
        <dsp:cNvPr id="0" name=""/>
        <dsp:cNvSpPr/>
      </dsp:nvSpPr>
      <dsp:spPr>
        <a:xfrm>
          <a:off x="6711524" y="120487"/>
          <a:ext cx="2834298" cy="2740127"/>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E16EF-639A-451F-973D-80ACF086929C}">
      <dsp:nvSpPr>
        <dsp:cNvPr id="0" name=""/>
        <dsp:cNvSpPr/>
      </dsp:nvSpPr>
      <dsp:spPr>
        <a:xfrm>
          <a:off x="6922464" y="411824"/>
          <a:ext cx="2412417" cy="21574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91E2B8-6EFF-4794-880B-F386FDAF5012}">
      <dsp:nvSpPr>
        <dsp:cNvPr id="0" name=""/>
        <dsp:cNvSpPr/>
      </dsp:nvSpPr>
      <dsp:spPr>
        <a:xfrm>
          <a:off x="6791875" y="3003227"/>
          <a:ext cx="281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778000">
            <a:lnSpc>
              <a:spcPct val="100000"/>
            </a:lnSpc>
            <a:spcBef>
              <a:spcPct val="0"/>
            </a:spcBef>
            <a:spcAft>
              <a:spcPct val="35000"/>
            </a:spcAft>
            <a:buNone/>
            <a:defRPr cap="all"/>
          </a:pPr>
          <a:r>
            <a:rPr lang="en-US" sz="4000" kern="1200" dirty="0"/>
            <a:t>ASK</a:t>
          </a:r>
        </a:p>
      </dsp:txBody>
      <dsp:txXfrm>
        <a:off x="6791875" y="3003227"/>
        <a:ext cx="28125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08D557-55E8-4E19-9BD0-59EA25132BBA}" type="datetimeFigureOut">
              <a:rPr lang="en-US" smtClean="0"/>
              <a:t>8/10/2023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854540-A0DC-41E9-A85C-FCE7166B5D88}" type="slidenum">
              <a:rPr lang="en-US" smtClean="0"/>
              <a:t>‹#›</a:t>
            </a:fld>
            <a:endParaRPr lang="en-US"/>
          </a:p>
        </p:txBody>
      </p:sp>
    </p:spTree>
    <p:extLst>
      <p:ext uri="{BB962C8B-B14F-4D97-AF65-F5344CB8AC3E}">
        <p14:creationId xmlns:p14="http://schemas.microsoft.com/office/powerpoint/2010/main" val="55427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endParaRPr lang="en-US" sz="2100"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CUHS Feb2017; Not for distribution</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FCC60C-2C47-448D-8511-20D574D9A1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3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6781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997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6698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867334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029082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2528934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3000582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EE893C-8DF9-EE4F-BDDE-B3AFCCBFD9CF}" type="datetime1">
              <a:rPr lang="en-US" smtClean="0"/>
              <a:t>8/10/2023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4BBFC6-1308-894D-8266-3C4CB105F641}" type="slidenum">
              <a:rPr lang="en-US" smtClean="0"/>
              <a:t>‹#›</a:t>
            </a:fld>
            <a:endParaRPr lang="en-US"/>
          </a:p>
        </p:txBody>
      </p:sp>
    </p:spTree>
    <p:extLst>
      <p:ext uri="{BB962C8B-B14F-4D97-AF65-F5344CB8AC3E}">
        <p14:creationId xmlns:p14="http://schemas.microsoft.com/office/powerpoint/2010/main" val="1065032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2BFB5F9-F673-4B2E-A903-44E121894D52}" type="datetimeFigureOut">
              <a:rPr lang="en-US" smtClean="0"/>
              <a:t>8/10/2023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7905FD-DC06-4CA1-95EB-3E402A11F5F4}" type="slidenum">
              <a:rPr lang="en-US" smtClean="0"/>
              <a:t>‹#›</a:t>
            </a:fld>
            <a:endParaRPr lang="en-US"/>
          </a:p>
        </p:txBody>
      </p:sp>
    </p:spTree>
    <p:extLst>
      <p:ext uri="{BB962C8B-B14F-4D97-AF65-F5344CB8AC3E}">
        <p14:creationId xmlns:p14="http://schemas.microsoft.com/office/powerpoint/2010/main" val="222071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0871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3743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9559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4269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9472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9729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245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8/10/2023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514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9">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8/10/2023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567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vikingmergers.com/blog/2015/everything-you-need-to-know-about-selling-a-legal-practice/" TargetMode="External"/><Relationship Id="rId3" Type="http://schemas.openxmlformats.org/officeDocument/2006/relationships/image" Target="../media/image13.jpeg"/><Relationship Id="rId7"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hyperlink" Target="https://www.glassjacobson.com/victim-of-a-data-breach/" TargetMode="External"/><Relationship Id="rId5" Type="http://schemas.openxmlformats.org/officeDocument/2006/relationships/image" Target="../media/image14.jpg"/><Relationship Id="rId10" Type="http://schemas.openxmlformats.org/officeDocument/2006/relationships/hyperlink" Target="https://empresa-journal.com/2016/02/25/managing-your-online-reputation/" TargetMode="External"/><Relationship Id="rId4" Type="http://schemas.openxmlformats.org/officeDocument/2006/relationships/hyperlink" Target="https://www.nursinginpractice.com/article/managing-psychological-effects-long-term-conditions" TargetMode="Externa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8" Type="http://schemas.openxmlformats.org/officeDocument/2006/relationships/hyperlink" Target="https://pxhere.com/en/photo/1443851" TargetMode="External"/><Relationship Id="rId3" Type="http://schemas.openxmlformats.org/officeDocument/2006/relationships/image" Target="../media/image17.jpeg"/><Relationship Id="rId7" Type="http://schemas.openxmlformats.org/officeDocument/2006/relationships/image" Target="../media/image19.jpg"/><Relationship Id="rId2" Type="http://schemas.openxmlformats.org/officeDocument/2006/relationships/image" Target="../media/image1.jpg"/><Relationship Id="rId1" Type="http://schemas.openxmlformats.org/officeDocument/2006/relationships/slideLayout" Target="../slideLayouts/slideLayout6.xml"/><Relationship Id="rId6" Type="http://schemas.openxmlformats.org/officeDocument/2006/relationships/hyperlink" Target="https://www.wallpapersin4k.org/images/545069" TargetMode="External"/><Relationship Id="rId5" Type="http://schemas.openxmlformats.org/officeDocument/2006/relationships/image" Target="../media/image18.jpg"/><Relationship Id="rId4" Type="http://schemas.openxmlformats.org/officeDocument/2006/relationships/hyperlink" Target="http://www.clipartbest.com/cartoon-jail-cel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https://www.bostonglobe.com/metro/2018/05/31/things-know-about-lgbtq-pride-month-this-june/rIDJZoaZOOq1V2otbrivvJ/story.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dbtech.com/enhanced-informed-consent-eforms/"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pmizimchapter.org/index.php/get-involved/volunteer" TargetMode="Externa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F9E98A-4FF4-43D6-9C48-6DF0E7F2D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D207A636-DC99-4588-80C4-9E069B97C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960933" y="960241"/>
            <a:ext cx="6849699" cy="4203872"/>
          </a:xfrm>
        </p:spPr>
        <p:txBody>
          <a:bodyPr anchor="ctr">
            <a:normAutofit/>
          </a:bodyPr>
          <a:lstStyle/>
          <a:p>
            <a:pPr algn="r"/>
            <a:r>
              <a:rPr lang="en-US" sz="5400" dirty="0"/>
              <a:t>HUA Human research protection program</a:t>
            </a:r>
          </a:p>
        </p:txBody>
      </p:sp>
      <p:sp>
        <p:nvSpPr>
          <p:cNvPr id="3" name="Subtitle 2">
            <a:extLst>
              <a:ext uri="{FF2B5EF4-FFF2-40B4-BE49-F238E27FC236}">
                <a16:creationId xmlns:a16="http://schemas.microsoft.com/office/drawing/2014/main" id="{94415A20-1E97-4EC2-B7B9-9A40984F46CC}"/>
              </a:ext>
            </a:extLst>
          </p:cNvPr>
          <p:cNvSpPr>
            <a:spLocks noGrp="1"/>
          </p:cNvSpPr>
          <p:nvPr>
            <p:ph type="subTitle" idx="1"/>
          </p:nvPr>
        </p:nvSpPr>
        <p:spPr>
          <a:xfrm>
            <a:off x="8453071" y="964028"/>
            <a:ext cx="2770873" cy="4196299"/>
          </a:xfrm>
        </p:spPr>
        <p:txBody>
          <a:bodyPr anchor="ctr">
            <a:normAutofit/>
          </a:bodyPr>
          <a:lstStyle/>
          <a:p>
            <a:endParaRPr lang="en-US" dirty="0"/>
          </a:p>
          <a:p>
            <a:endParaRPr lang="en-US" dirty="0"/>
          </a:p>
        </p:txBody>
      </p:sp>
      <p:cxnSp>
        <p:nvCxnSpPr>
          <p:cNvPr id="12" name="Straight Connector 11">
            <a:extLst>
              <a:ext uri="{FF2B5EF4-FFF2-40B4-BE49-F238E27FC236}">
                <a16:creationId xmlns:a16="http://schemas.microsoft.com/office/drawing/2014/main" id="{0F2BAA51-3181-4303-929A-FCD9C33F890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7685" y="1328764"/>
            <a:ext cx="0" cy="3466826"/>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4ED6A5F-3B06-48C5-850F-8045C4DF69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6" name="Straight Connector 15">
            <a:extLst>
              <a:ext uri="{FF2B5EF4-FFF2-40B4-BE49-F238E27FC236}">
                <a16:creationId xmlns:a16="http://schemas.microsoft.com/office/drawing/2014/main" id="{C9A60B9D-8DAC-4DA9-88DE-9911621A2B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3531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3FC2C54-7B45-404D-A519-1BF7DD18D3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9">
            <a:extLst>
              <a:ext uri="{FF2B5EF4-FFF2-40B4-BE49-F238E27FC236}">
                <a16:creationId xmlns:a16="http://schemas.microsoft.com/office/drawing/2014/main" id="{A75017EA-9B66-4D89-A855-823DFCDE93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2" name="Straight Connector 21">
            <a:extLst>
              <a:ext uri="{FF2B5EF4-FFF2-40B4-BE49-F238E27FC236}">
                <a16:creationId xmlns:a16="http://schemas.microsoft.com/office/drawing/2014/main" id="{2F41A41A-D714-4F7E-A8AF-D83C6CF071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10BEE2E-3B4C-4FB1-AAEE-BEA7CD2E791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6" name="Rectangle 25">
            <a:extLst>
              <a:ext uri="{FF2B5EF4-FFF2-40B4-BE49-F238E27FC236}">
                <a16:creationId xmlns:a16="http://schemas.microsoft.com/office/drawing/2014/main" id="{087DA42F-1100-4806-A533-8F94AA864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Rectangle 27">
            <a:extLst>
              <a:ext uri="{FF2B5EF4-FFF2-40B4-BE49-F238E27FC236}">
                <a16:creationId xmlns:a16="http://schemas.microsoft.com/office/drawing/2014/main" id="{7B43D584-6FEB-433F-A6B0-8AEE7BC96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Title 2">
            <a:extLst>
              <a:ext uri="{FF2B5EF4-FFF2-40B4-BE49-F238E27FC236}">
                <a16:creationId xmlns:a16="http://schemas.microsoft.com/office/drawing/2014/main" id="{EEB60019-0D08-4E93-9955-4AD47C1D9B27}"/>
              </a:ext>
            </a:extLst>
          </p:cNvPr>
          <p:cNvSpPr>
            <a:spLocks noGrp="1"/>
          </p:cNvSpPr>
          <p:nvPr>
            <p:ph type="title"/>
          </p:nvPr>
        </p:nvSpPr>
        <p:spPr>
          <a:xfrm>
            <a:off x="8610289" y="1770300"/>
            <a:ext cx="3213724" cy="1873219"/>
          </a:xfrm>
        </p:spPr>
        <p:txBody>
          <a:bodyPr vert="horz" lIns="91440" tIns="45720" rIns="91440" bIns="0" rtlCol="0" anchor="b">
            <a:normAutofit fontScale="90000"/>
          </a:bodyPr>
          <a:lstStyle/>
          <a:p>
            <a:br>
              <a:rPr lang="en-US" sz="2500" dirty="0"/>
            </a:br>
            <a:br>
              <a:rPr lang="en-US" sz="2500" dirty="0"/>
            </a:br>
            <a:r>
              <a:rPr lang="en-US" sz="3100" dirty="0"/>
              <a:t>Risk does not only mean physical risk</a:t>
            </a:r>
            <a:br>
              <a:rPr lang="en-US" sz="2500" dirty="0"/>
            </a:br>
            <a:endParaRPr lang="en-US" sz="2500" dirty="0"/>
          </a:p>
        </p:txBody>
      </p:sp>
      <p:grpSp>
        <p:nvGrpSpPr>
          <p:cNvPr id="30" name="Group 29">
            <a:extLst>
              <a:ext uri="{FF2B5EF4-FFF2-40B4-BE49-F238E27FC236}">
                <a16:creationId xmlns:a16="http://schemas.microsoft.com/office/drawing/2014/main" id="{FA51651D-00A4-493E-97F0-11BA7D143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418" y="477854"/>
            <a:ext cx="3690924" cy="1899398"/>
            <a:chOff x="7807230" y="2012810"/>
            <a:chExt cx="3251252" cy="3459865"/>
          </a:xfrm>
        </p:grpSpPr>
        <p:sp>
          <p:nvSpPr>
            <p:cNvPr id="31" name="Rectangle 30">
              <a:extLst>
                <a:ext uri="{FF2B5EF4-FFF2-40B4-BE49-F238E27FC236}">
                  <a16:creationId xmlns:a16="http://schemas.microsoft.com/office/drawing/2014/main" id="{6011F338-9CA5-49EE-9430-7B41E8ED50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2" name="Rectangle 31">
              <a:extLst>
                <a:ext uri="{FF2B5EF4-FFF2-40B4-BE49-F238E27FC236}">
                  <a16:creationId xmlns:a16="http://schemas.microsoft.com/office/drawing/2014/main" id="{F7C56430-39D7-4E04-ADC2-5708F8564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7" name="Picture 6">
            <a:extLst>
              <a:ext uri="{FF2B5EF4-FFF2-40B4-BE49-F238E27FC236}">
                <a16:creationId xmlns:a16="http://schemas.microsoft.com/office/drawing/2014/main" id="{AB9651C1-0E94-4206-9FA4-F9870AFD292F}"/>
              </a:ext>
              <a:ext uri="{C183D7F6-B498-43B3-948B-1728B52AA6E4}">
                <adec:decorative xmlns:adec="http://schemas.microsoft.com/office/drawing/2017/decorative" val="1"/>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r="-3" b="10099"/>
          <a:stretch/>
        </p:blipFill>
        <p:spPr>
          <a:xfrm>
            <a:off x="808859" y="637525"/>
            <a:ext cx="3360091" cy="1578294"/>
          </a:xfrm>
          <a:prstGeom prst="rect">
            <a:avLst/>
          </a:prstGeom>
        </p:spPr>
      </p:pic>
      <p:cxnSp>
        <p:nvCxnSpPr>
          <p:cNvPr id="34" name="Straight Connector 33">
            <a:extLst>
              <a:ext uri="{FF2B5EF4-FFF2-40B4-BE49-F238E27FC236}">
                <a16:creationId xmlns:a16="http://schemas.microsoft.com/office/drawing/2014/main" id="{CD3D8BF6-BDFC-4907-8BAC-8BD395B5D3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80960" y="3526496"/>
            <a:ext cx="284442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6" name="Rectangle 35">
            <a:extLst>
              <a:ext uri="{FF2B5EF4-FFF2-40B4-BE49-F238E27FC236}">
                <a16:creationId xmlns:a16="http://schemas.microsoft.com/office/drawing/2014/main" id="{2E6F7D5A-2F84-4128-962D-A665733ED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132" y="5447610"/>
            <a:ext cx="163726" cy="164592"/>
          </a:xfrm>
          <a:prstGeom prst="rect">
            <a:avLst/>
          </a:prstGeom>
          <a:solidFill>
            <a:srgbClr val="FF26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nvGrpSpPr>
          <p:cNvPr id="38" name="Group 37">
            <a:extLst>
              <a:ext uri="{FF2B5EF4-FFF2-40B4-BE49-F238E27FC236}">
                <a16:creationId xmlns:a16="http://schemas.microsoft.com/office/drawing/2014/main" id="{4E665D2A-7D5F-45BB-89E8-012704DF3D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9509" y="2542318"/>
            <a:ext cx="3690924" cy="3074978"/>
            <a:chOff x="7807230" y="2012810"/>
            <a:chExt cx="3251252" cy="3459865"/>
          </a:xfrm>
        </p:grpSpPr>
        <p:sp>
          <p:nvSpPr>
            <p:cNvPr id="39" name="Rectangle 38">
              <a:extLst>
                <a:ext uri="{FF2B5EF4-FFF2-40B4-BE49-F238E27FC236}">
                  <a16:creationId xmlns:a16="http://schemas.microsoft.com/office/drawing/2014/main" id="{D5113154-F294-4A23-8E03-E4B8E3D382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0" name="Rectangle 39">
              <a:extLst>
                <a:ext uri="{FF2B5EF4-FFF2-40B4-BE49-F238E27FC236}">
                  <a16:creationId xmlns:a16="http://schemas.microsoft.com/office/drawing/2014/main" id="{B1363696-1FF7-4E0A-8050-BB0B53ADA8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13" name="Picture 12">
            <a:extLst>
              <a:ext uri="{FF2B5EF4-FFF2-40B4-BE49-F238E27FC236}">
                <a16:creationId xmlns:a16="http://schemas.microsoft.com/office/drawing/2014/main" id="{36E59F4B-6B50-4C9D-B435-DAA782AA9EA1}"/>
              </a:ext>
              <a:ext uri="{C183D7F6-B498-43B3-948B-1728B52AA6E4}">
                <adec:decorative xmlns:adec="http://schemas.microsoft.com/office/drawing/2017/decorative" val="1"/>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13567" r="22416" b="-3"/>
          <a:stretch/>
        </p:blipFill>
        <p:spPr>
          <a:xfrm>
            <a:off x="808859" y="2706910"/>
            <a:ext cx="3357848" cy="2740699"/>
          </a:xfrm>
          <a:prstGeom prst="rect">
            <a:avLst/>
          </a:prstGeom>
        </p:spPr>
      </p:pic>
      <p:grpSp>
        <p:nvGrpSpPr>
          <p:cNvPr id="42" name="Group 41">
            <a:extLst>
              <a:ext uri="{FF2B5EF4-FFF2-40B4-BE49-F238E27FC236}">
                <a16:creationId xmlns:a16="http://schemas.microsoft.com/office/drawing/2014/main" id="{F0DB7638-7E50-4451-9FB5-E68C049508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501429" y="472933"/>
            <a:ext cx="3690924" cy="3074978"/>
            <a:chOff x="7807230" y="2012810"/>
            <a:chExt cx="3251252" cy="3459865"/>
          </a:xfrm>
        </p:grpSpPr>
        <p:sp>
          <p:nvSpPr>
            <p:cNvPr id="43" name="Rectangle 42">
              <a:extLst>
                <a:ext uri="{FF2B5EF4-FFF2-40B4-BE49-F238E27FC236}">
                  <a16:creationId xmlns:a16="http://schemas.microsoft.com/office/drawing/2014/main" id="{EF6863D9-2986-4E4B-A897-26A329AA3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4" name="Rectangle 43">
              <a:extLst>
                <a:ext uri="{FF2B5EF4-FFF2-40B4-BE49-F238E27FC236}">
                  <a16:creationId xmlns:a16="http://schemas.microsoft.com/office/drawing/2014/main" id="{5EB3566C-29EE-4ED6-B399-ED1EEEB96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9" name="Picture 8">
            <a:extLst>
              <a:ext uri="{FF2B5EF4-FFF2-40B4-BE49-F238E27FC236}">
                <a16:creationId xmlns:a16="http://schemas.microsoft.com/office/drawing/2014/main" id="{F344EF68-A9C1-48F0-9431-20B76F24FE5B}"/>
              </a:ext>
              <a:ext uri="{C183D7F6-B498-43B3-948B-1728B52AA6E4}">
                <adec:decorative xmlns:adec="http://schemas.microsoft.com/office/drawing/2017/decorative" val="1"/>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10503" r="7718" b="2"/>
          <a:stretch/>
        </p:blipFill>
        <p:spPr>
          <a:xfrm>
            <a:off x="4670779" y="637525"/>
            <a:ext cx="3357848" cy="2740699"/>
          </a:xfrm>
          <a:prstGeom prst="rect">
            <a:avLst/>
          </a:prstGeom>
        </p:spPr>
      </p:pic>
      <p:grpSp>
        <p:nvGrpSpPr>
          <p:cNvPr id="46" name="Group 45">
            <a:extLst>
              <a:ext uri="{FF2B5EF4-FFF2-40B4-BE49-F238E27FC236}">
                <a16:creationId xmlns:a16="http://schemas.microsoft.com/office/drawing/2014/main" id="{3CA072E8-8F09-4B75-9E04-7AC01A9826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96017" y="3709644"/>
            <a:ext cx="3690924" cy="1899398"/>
            <a:chOff x="7807230" y="2012810"/>
            <a:chExt cx="3251252" cy="3459865"/>
          </a:xfrm>
        </p:grpSpPr>
        <p:sp>
          <p:nvSpPr>
            <p:cNvPr id="47" name="Rectangle 46">
              <a:extLst>
                <a:ext uri="{FF2B5EF4-FFF2-40B4-BE49-F238E27FC236}">
                  <a16:creationId xmlns:a16="http://schemas.microsoft.com/office/drawing/2014/main" id="{6A9D9292-7C78-4891-B33A-003B34F0E4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2F3AB6F6-95F1-48F3-80FF-1E5DC4CD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11" name="Picture 10">
            <a:extLst>
              <a:ext uri="{FF2B5EF4-FFF2-40B4-BE49-F238E27FC236}">
                <a16:creationId xmlns:a16="http://schemas.microsoft.com/office/drawing/2014/main" id="{9C8FE0CC-7D25-4DDD-A082-B6B1DAEDE35C}"/>
              </a:ext>
              <a:ext uri="{C183D7F6-B498-43B3-948B-1728B52AA6E4}">
                <adec:decorative xmlns:adec="http://schemas.microsoft.com/office/drawing/2017/decorative" val="1"/>
              </a:ext>
            </a:extLst>
          </p:cNvPr>
          <p:cNvPicPr>
            <a:picLocks noChangeAspect="1"/>
          </p:cNvPicPr>
          <p:nvPr/>
        </p:nvPicPr>
        <p:blipFill rotWithShape="1">
          <a:blip r:embed="rId9">
            <a:extLst>
              <a:ext uri="{837473B0-CC2E-450A-ABE3-18F120FF3D39}">
                <a1611:picAttrSrcUrl xmlns:a1611="http://schemas.microsoft.com/office/drawing/2016/11/main" r:id="rId10"/>
              </a:ext>
            </a:extLst>
          </a:blip>
          <a:srcRect t="4789" r="-3" b="11703"/>
          <a:stretch/>
        </p:blipFill>
        <p:spPr>
          <a:xfrm>
            <a:off x="4655458" y="3869315"/>
            <a:ext cx="3360091" cy="1578294"/>
          </a:xfrm>
          <a:prstGeom prst="rect">
            <a:avLst/>
          </a:prstGeom>
        </p:spPr>
      </p:pic>
      <p:pic>
        <p:nvPicPr>
          <p:cNvPr id="50" name="Picture 49">
            <a:extLst>
              <a:ext uri="{FF2B5EF4-FFF2-40B4-BE49-F238E27FC236}">
                <a16:creationId xmlns:a16="http://schemas.microsoft.com/office/drawing/2014/main" id="{F279B344-69F5-448D-8ECF-93AE215C819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2" name="Straight Connector 51">
            <a:extLst>
              <a:ext uri="{FF2B5EF4-FFF2-40B4-BE49-F238E27FC236}">
                <a16:creationId xmlns:a16="http://schemas.microsoft.com/office/drawing/2014/main" id="{D947129A-DBAD-4DE9-8444-48435533F9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679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E724B9E8-02C8-4B2E-8770-A00A67760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40" name="Picture 39">
            <a:extLst>
              <a:ext uri="{FF2B5EF4-FFF2-40B4-BE49-F238E27FC236}">
                <a16:creationId xmlns:a16="http://schemas.microsoft.com/office/drawing/2014/main" id="{7B8AE548-0BFA-4792-9962-3375923C76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2" name="Straight Connector 41">
            <a:extLst>
              <a:ext uri="{FF2B5EF4-FFF2-40B4-BE49-F238E27FC236}">
                <a16:creationId xmlns:a16="http://schemas.microsoft.com/office/drawing/2014/main" id="{67639EF4-FA83-4D85-90FE-B831AF283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C87E76A-8F50-413D-9BFC-C5A1525BD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6" name="Rectangle 45">
            <a:extLst>
              <a:ext uri="{FF2B5EF4-FFF2-40B4-BE49-F238E27FC236}">
                <a16:creationId xmlns:a16="http://schemas.microsoft.com/office/drawing/2014/main" id="{0F28EA84-13B4-4494-A4D3-8DE462FF0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6BEB1B24-66CE-4D63-A39D-2D1B481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Title 2">
            <a:extLst>
              <a:ext uri="{FF2B5EF4-FFF2-40B4-BE49-F238E27FC236}">
                <a16:creationId xmlns:a16="http://schemas.microsoft.com/office/drawing/2014/main" id="{2745BDD0-1D89-46F2-B65D-D66A28563D5D}"/>
              </a:ext>
            </a:extLst>
          </p:cNvPr>
          <p:cNvSpPr>
            <a:spLocks noGrp="1"/>
          </p:cNvSpPr>
          <p:nvPr>
            <p:ph type="title"/>
          </p:nvPr>
        </p:nvSpPr>
        <p:spPr>
          <a:xfrm>
            <a:off x="659301" y="1474969"/>
            <a:ext cx="2823919" cy="1868760"/>
          </a:xfrm>
        </p:spPr>
        <p:txBody>
          <a:bodyPr vert="horz" lIns="91440" tIns="45720" rIns="91440" bIns="0" rtlCol="0" anchor="b">
            <a:normAutofit/>
          </a:bodyPr>
          <a:lstStyle/>
          <a:p>
            <a:br>
              <a:rPr lang="en-US" sz="3100"/>
            </a:br>
            <a:r>
              <a:rPr lang="en-US" sz="3100"/>
              <a:t>Protected populations</a:t>
            </a:r>
          </a:p>
        </p:txBody>
      </p:sp>
      <p:cxnSp>
        <p:nvCxnSpPr>
          <p:cNvPr id="50" name="Straight Connector 49">
            <a:extLst>
              <a:ext uri="{FF2B5EF4-FFF2-40B4-BE49-F238E27FC236}">
                <a16:creationId xmlns:a16="http://schemas.microsoft.com/office/drawing/2014/main" id="{78DE337D-1DBA-4536-8145-B43EE65C74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4">
            <a:extLst>
              <a:ext uri="{FF2B5EF4-FFF2-40B4-BE49-F238E27FC236}">
                <a16:creationId xmlns:a16="http://schemas.microsoft.com/office/drawing/2014/main" id="{B24B4C3D-51EF-4D4E-899D-C13F4CB38EB7}"/>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p:blipFill>
        <p:spPr>
          <a:xfrm>
            <a:off x="3826057" y="1727061"/>
            <a:ext cx="3693150" cy="2769862"/>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a:extLst>
              <a:ext uri="{FF2B5EF4-FFF2-40B4-BE49-F238E27FC236}">
                <a16:creationId xmlns:a16="http://schemas.microsoft.com/office/drawing/2014/main" id="{1D98F807-EC3D-4303-9DEE-B159DE51EC80}"/>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p:blipFill>
        <p:spPr>
          <a:xfrm>
            <a:off x="7846354" y="574821"/>
            <a:ext cx="3687168" cy="230448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a:extLst>
              <a:ext uri="{FF2B5EF4-FFF2-40B4-BE49-F238E27FC236}">
                <a16:creationId xmlns:a16="http://schemas.microsoft.com/office/drawing/2014/main" id="{B473DCA5-777A-4DA7-A964-4C971AD97F36}"/>
              </a:ext>
              <a:ext uri="{C183D7F6-B498-43B3-948B-1728B52AA6E4}">
                <adec:decorative xmlns:adec="http://schemas.microsoft.com/office/drawing/2017/decorative" val="1"/>
              </a:ext>
            </a:extLst>
          </p:cNvPr>
          <p:cNvPicPr>
            <a:picLocks noChangeAspect="1"/>
          </p:cNvPicPr>
          <p:nvPr/>
        </p:nvPicPr>
        <p:blipFill>
          <a:blip r:embed="rId7">
            <a:extLst>
              <a:ext uri="{837473B0-CC2E-450A-ABE3-18F120FF3D39}">
                <a1611:picAttrSrcUrl xmlns:a1611="http://schemas.microsoft.com/office/drawing/2016/11/main" r:id="rId8"/>
              </a:ext>
            </a:extLst>
          </a:blip>
          <a:stretch/>
        </p:blipFill>
        <p:spPr>
          <a:xfrm>
            <a:off x="7846051" y="3236808"/>
            <a:ext cx="3687168" cy="229526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52" name="Picture 51">
            <a:extLst>
              <a:ext uri="{FF2B5EF4-FFF2-40B4-BE49-F238E27FC236}">
                <a16:creationId xmlns:a16="http://schemas.microsoft.com/office/drawing/2014/main" id="{E7233926-059A-41AD-A9F2-56552CF4FF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C13C145E-93D4-481E-92DC-736D9EBA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0AA9661-A147-48FF-9FA9-52958AD322B2}"/>
              </a:ext>
            </a:extLst>
          </p:cNvPr>
          <p:cNvSpPr txBox="1"/>
          <p:nvPr/>
        </p:nvSpPr>
        <p:spPr>
          <a:xfrm>
            <a:off x="7846354" y="2648853"/>
            <a:ext cx="3687168" cy="230448"/>
          </a:xfrm>
          <a:prstGeom prst="rect">
            <a:avLst/>
          </a:prstGeom>
          <a:solidFill>
            <a:srgbClr val="000000">
              <a:alpha val="50000"/>
            </a:srgbClr>
          </a:solidFill>
          <a:ln>
            <a:noFill/>
          </a:ln>
        </p:spPr>
        <p:txBody>
          <a:bodyPr wrap="square" rtlCol="0">
            <a:normAutofit/>
          </a:bodyPr>
          <a:lstStyle/>
          <a:p>
            <a:pPr marL="0" marR="0" lvl="0" indent="0" algn="ctr" defTabSz="457200" rtl="0" eaLnBrk="1" fontAlgn="auto" latinLnBrk="0" hangingPunct="1">
              <a:lnSpc>
                <a:spcPct val="90000"/>
              </a:lnSpc>
              <a:spcBef>
                <a:spcPts val="0"/>
              </a:spcBef>
              <a:spcAft>
                <a:spcPts val="60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Gill Sans MT" panose="020B0502020104020203"/>
                <a:ea typeface="+mn-ea"/>
                <a:cs typeface="+mn-cs"/>
              </a:rPr>
              <a:t>CHILDREN (Subpart D)</a:t>
            </a:r>
          </a:p>
        </p:txBody>
      </p:sp>
      <p:sp>
        <p:nvSpPr>
          <p:cNvPr id="11" name="TextBox 10">
            <a:extLst>
              <a:ext uri="{FF2B5EF4-FFF2-40B4-BE49-F238E27FC236}">
                <a16:creationId xmlns:a16="http://schemas.microsoft.com/office/drawing/2014/main" id="{0A620A59-F7EE-4EDD-8E99-7718829D40D6}"/>
              </a:ext>
            </a:extLst>
          </p:cNvPr>
          <p:cNvSpPr txBox="1"/>
          <p:nvPr/>
        </p:nvSpPr>
        <p:spPr>
          <a:xfrm>
            <a:off x="7846051" y="5302544"/>
            <a:ext cx="3687168" cy="229526"/>
          </a:xfrm>
          <a:prstGeom prst="rect">
            <a:avLst/>
          </a:prstGeom>
          <a:solidFill>
            <a:srgbClr val="000000">
              <a:alpha val="50000"/>
            </a:srgbClr>
          </a:solidFill>
          <a:ln>
            <a:noFill/>
          </a:ln>
        </p:spPr>
        <p:txBody>
          <a:bodyPr wrap="square" rtlCol="0">
            <a:normAutofit/>
          </a:bodyPr>
          <a:lstStyle/>
          <a:p>
            <a:pPr marL="0" marR="0" lvl="0" indent="0" algn="ctr" defTabSz="457200" rtl="0" eaLnBrk="1" fontAlgn="auto" latinLnBrk="0" hangingPunct="1">
              <a:lnSpc>
                <a:spcPct val="90000"/>
              </a:lnSpc>
              <a:spcBef>
                <a:spcPts val="0"/>
              </a:spcBef>
              <a:spcAft>
                <a:spcPts val="60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Gill Sans MT" panose="020B0502020104020203"/>
                <a:ea typeface="+mn-ea"/>
                <a:cs typeface="+mn-cs"/>
              </a:rPr>
              <a:t>PREGNANT WOMEN (Subpart B)</a:t>
            </a:r>
          </a:p>
        </p:txBody>
      </p:sp>
      <p:sp>
        <p:nvSpPr>
          <p:cNvPr id="12" name="TextBox 11">
            <a:extLst>
              <a:ext uri="{FF2B5EF4-FFF2-40B4-BE49-F238E27FC236}">
                <a16:creationId xmlns:a16="http://schemas.microsoft.com/office/drawing/2014/main" id="{0187A2D3-8CC6-4B96-A7F6-731987CC2E4E}"/>
              </a:ext>
            </a:extLst>
          </p:cNvPr>
          <p:cNvSpPr txBox="1"/>
          <p:nvPr/>
        </p:nvSpPr>
        <p:spPr>
          <a:xfrm>
            <a:off x="3826057" y="4219937"/>
            <a:ext cx="3693150" cy="276986"/>
          </a:xfrm>
          <a:prstGeom prst="rect">
            <a:avLst/>
          </a:prstGeom>
          <a:solidFill>
            <a:srgbClr val="000000">
              <a:alpha val="50000"/>
            </a:srgbClr>
          </a:solidFill>
          <a:ln>
            <a:noFill/>
          </a:ln>
        </p:spPr>
        <p:txBody>
          <a:bodyPr wrap="square" rtlCol="0">
            <a:normAutofit/>
          </a:bodyPr>
          <a:lstStyle/>
          <a:p>
            <a:pPr marL="0" marR="0" lvl="0" indent="0" algn="ctr" defTabSz="457200" rtl="0" eaLnBrk="1" fontAlgn="auto" latinLnBrk="0" hangingPunct="1">
              <a:lnSpc>
                <a:spcPct val="90000"/>
              </a:lnSpc>
              <a:spcBef>
                <a:spcPts val="0"/>
              </a:spcBef>
              <a:spcAft>
                <a:spcPts val="60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Gill Sans MT" panose="020B0502020104020203"/>
                <a:ea typeface="+mn-ea"/>
                <a:cs typeface="+mn-cs"/>
              </a:rPr>
              <a:t>PRISONERS (Subpart C)</a:t>
            </a:r>
          </a:p>
        </p:txBody>
      </p:sp>
    </p:spTree>
    <p:extLst>
      <p:ext uri="{BB962C8B-B14F-4D97-AF65-F5344CB8AC3E}">
        <p14:creationId xmlns:p14="http://schemas.microsoft.com/office/powerpoint/2010/main" val="352688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9" name="Rectangle 1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 name="Content Placeholder 5" descr="A picture containing outdoor, kite, large, umbrella&#10;&#10;Description automatically generated">
            <a:extLst>
              <a:ext uri="{FF2B5EF4-FFF2-40B4-BE49-F238E27FC236}">
                <a16:creationId xmlns:a16="http://schemas.microsoft.com/office/drawing/2014/main" id="{3F20A5F3-7DBA-4247-BDB0-05B58D48501E}"/>
              </a:ext>
            </a:extLst>
          </p:cNvPr>
          <p:cNvPicPr>
            <a:picLocks noGrp="1" noChangeAspect="1"/>
          </p:cNvPicPr>
          <p:nvPr>
            <p:ph sz="half" idx="2"/>
          </p:nvPr>
        </p:nvPicPr>
        <p:blipFill rotWithShape="1">
          <a:blip r:embed="rId3">
            <a:alphaModFix amt="50000"/>
            <a:extLst>
              <a:ext uri="{837473B0-CC2E-450A-ABE3-18F120FF3D39}">
                <a1611:picAttrSrcUrl xmlns:a1611="http://schemas.microsoft.com/office/drawing/2016/11/main" r:id="rId4"/>
              </a:ext>
            </a:extLst>
          </a:blip>
          <a:srcRect t="2078" r="-1" b="13650"/>
          <a:stretch/>
        </p:blipFill>
        <p:spPr>
          <a:xfrm>
            <a:off x="305" y="10"/>
            <a:ext cx="12191695" cy="6857990"/>
          </a:xfrm>
          <a:prstGeom prst="rect">
            <a:avLst/>
          </a:prstGeom>
        </p:spPr>
      </p:pic>
      <p:sp>
        <p:nvSpPr>
          <p:cNvPr id="2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5" name="Rectangle 2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7892A66F-D1EF-4083-94E7-0F3FC2C48268}"/>
              </a:ext>
            </a:extLst>
          </p:cNvPr>
          <p:cNvSpPr>
            <a:spLocks noGrp="1"/>
          </p:cNvSpPr>
          <p:nvPr>
            <p:ph type="title"/>
          </p:nvPr>
        </p:nvSpPr>
        <p:spPr>
          <a:xfrm>
            <a:off x="1130271" y="1193800"/>
            <a:ext cx="3193050" cy="4699000"/>
          </a:xfrm>
        </p:spPr>
        <p:txBody>
          <a:bodyPr vert="horz" lIns="91440" tIns="45720" rIns="91440" bIns="45720" rtlCol="0" anchor="ctr">
            <a:normAutofit/>
          </a:bodyPr>
          <a:lstStyle/>
          <a:p>
            <a:pPr algn="r"/>
            <a:br>
              <a:rPr lang="en-US" dirty="0"/>
            </a:br>
            <a:r>
              <a:rPr lang="en-US" dirty="0"/>
              <a:t>Potentially Vulnerable Populations</a:t>
            </a:r>
          </a:p>
        </p:txBody>
      </p:sp>
      <p:cxnSp>
        <p:nvCxnSpPr>
          <p:cNvPr id="27" name="Straight Connector 2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4EBF70-C4C3-499A-91FA-E68E1BB2E897}"/>
              </a:ext>
            </a:extLst>
          </p:cNvPr>
          <p:cNvSpPr>
            <a:spLocks noGrp="1"/>
          </p:cNvSpPr>
          <p:nvPr>
            <p:ph sz="half" idx="1"/>
          </p:nvPr>
        </p:nvSpPr>
        <p:spPr>
          <a:xfrm>
            <a:off x="4976636" y="1193800"/>
            <a:ext cx="6085091" cy="4699000"/>
          </a:xfrm>
        </p:spPr>
        <p:txBody>
          <a:bodyPr vert="horz" lIns="91440" tIns="45720" rIns="91440" bIns="45720" rtlCol="0" anchor="ctr">
            <a:normAutofit/>
          </a:bodyPr>
          <a:lstStyle/>
          <a:p>
            <a:r>
              <a:rPr lang="en-US" sz="2800" dirty="0"/>
              <a:t>In addition to protected populations:</a:t>
            </a:r>
          </a:p>
          <a:p>
            <a:pPr lvl="1"/>
            <a:r>
              <a:rPr lang="en-US" sz="2400" dirty="0"/>
              <a:t>Economically disadvantaged</a:t>
            </a:r>
          </a:p>
          <a:p>
            <a:pPr lvl="1"/>
            <a:r>
              <a:rPr lang="en-US" sz="2400" dirty="0"/>
              <a:t>Cognitively impaired </a:t>
            </a:r>
          </a:p>
          <a:p>
            <a:pPr lvl="1"/>
            <a:r>
              <a:rPr lang="en-US" sz="2400" dirty="0"/>
              <a:t>Low literacy</a:t>
            </a:r>
          </a:p>
          <a:p>
            <a:pPr lvl="1"/>
            <a:r>
              <a:rPr lang="en-US" sz="2400" dirty="0"/>
              <a:t>LGBTQ+</a:t>
            </a:r>
          </a:p>
          <a:p>
            <a:pPr lvl="1"/>
            <a:r>
              <a:rPr lang="en-US" sz="2400" dirty="0"/>
              <a:t>Racial/ethnic minorities</a:t>
            </a:r>
          </a:p>
          <a:p>
            <a:pPr lvl="1"/>
            <a:r>
              <a:rPr lang="en-US" sz="2400" dirty="0"/>
              <a:t>Students/employees of investigator</a:t>
            </a:r>
          </a:p>
          <a:p>
            <a:pPr lvl="1"/>
            <a:r>
              <a:rPr lang="en-US" sz="2400" dirty="0"/>
              <a:t>Undocumented status, refugees</a:t>
            </a:r>
          </a:p>
          <a:p>
            <a:endParaRPr lang="en-US" dirty="0"/>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3229260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B0BB24-CF19-4E6C-AFC4-A0F18438D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5571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0" name="Rectangle 9">
            <a:extLst>
              <a:ext uri="{FF2B5EF4-FFF2-40B4-BE49-F238E27FC236}">
                <a16:creationId xmlns:a16="http://schemas.microsoft.com/office/drawing/2014/main" id="{3438CEF5-63E3-4928-9F1C-395224D24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6122584"/>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a:xfrm>
            <a:off x="1451579" y="1040302"/>
            <a:ext cx="9603275" cy="1020229"/>
          </a:xfrm>
        </p:spPr>
        <p:txBody>
          <a:bodyPr>
            <a:normAutofit/>
          </a:bodyPr>
          <a:lstStyle/>
          <a:p>
            <a:br>
              <a:rPr lang="en-US"/>
            </a:br>
            <a:r>
              <a:rPr lang="en-US"/>
              <a:t>CRITERIA FOR APPROVAL</a:t>
            </a:r>
          </a:p>
        </p:txBody>
      </p:sp>
      <p:cxnSp>
        <p:nvCxnSpPr>
          <p:cNvPr id="12" name="Straight Connector 11">
            <a:extLst>
              <a:ext uri="{FF2B5EF4-FFF2-40B4-BE49-F238E27FC236}">
                <a16:creationId xmlns:a16="http://schemas.microsoft.com/office/drawing/2014/main" id="{F328CB6C-F677-4C0B-9EE8-4D1C44DDF8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6990" y="2081620"/>
            <a:ext cx="958199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a:xfrm>
            <a:off x="1451580" y="2355536"/>
            <a:ext cx="5602363" cy="3215530"/>
          </a:xfrm>
        </p:spPr>
        <p:txBody>
          <a:bodyPr>
            <a:normAutofit fontScale="85000" lnSpcReduction="20000"/>
          </a:bodyPr>
          <a:lstStyle/>
          <a:p>
            <a:pPr lvl="1">
              <a:buFont typeface="Arial"/>
              <a:buChar char="•"/>
            </a:pPr>
            <a:endParaRPr lang="en-US" sz="2800" dirty="0">
              <a:cs typeface="Times New Roman"/>
            </a:endParaRPr>
          </a:p>
          <a:p>
            <a:pPr lvl="1">
              <a:buFont typeface="Arial"/>
              <a:buChar char="•"/>
            </a:pPr>
            <a:r>
              <a:rPr lang="en-US" sz="2800" dirty="0">
                <a:cs typeface="Times New Roman"/>
              </a:rPr>
              <a:t>Informed consent is obtained</a:t>
            </a:r>
          </a:p>
          <a:p>
            <a:pPr lvl="3"/>
            <a:r>
              <a:rPr lang="en-US" sz="2000" dirty="0">
                <a:cs typeface="Times New Roman"/>
              </a:rPr>
              <a:t>Information</a:t>
            </a:r>
          </a:p>
          <a:p>
            <a:pPr lvl="3"/>
            <a:r>
              <a:rPr lang="en-US" sz="2000" dirty="0">
                <a:cs typeface="Times New Roman"/>
              </a:rPr>
              <a:t>Comprehension</a:t>
            </a:r>
          </a:p>
          <a:p>
            <a:pPr lvl="3"/>
            <a:r>
              <a:rPr lang="en-US" sz="2000" dirty="0">
                <a:cs typeface="Times New Roman"/>
              </a:rPr>
              <a:t>Voluntary agreement</a:t>
            </a:r>
          </a:p>
          <a:p>
            <a:pPr lvl="1">
              <a:buFont typeface="Arial"/>
              <a:buChar char="•"/>
            </a:pPr>
            <a:r>
              <a:rPr lang="en-US" sz="2800" dirty="0">
                <a:cs typeface="Times New Roman"/>
              </a:rPr>
              <a:t>Informed consent is documented</a:t>
            </a:r>
          </a:p>
          <a:p>
            <a:pPr lvl="1">
              <a:buFont typeface="Arial"/>
              <a:buChar char="•"/>
            </a:pPr>
            <a:endParaRPr lang="en-US" sz="2800" dirty="0">
              <a:cs typeface="Times New Roman"/>
            </a:endParaRPr>
          </a:p>
          <a:p>
            <a:pPr marL="457200" lvl="1" indent="0">
              <a:buNone/>
            </a:pPr>
            <a:r>
              <a:rPr lang="en-US" sz="2800" dirty="0">
                <a:cs typeface="Times New Roman"/>
              </a:rPr>
              <a:t>	</a:t>
            </a:r>
            <a:endParaRPr lang="en-US" sz="3200" dirty="0"/>
          </a:p>
        </p:txBody>
      </p:sp>
      <p:sp>
        <p:nvSpPr>
          <p:cNvPr id="14" name="Rectangle 13">
            <a:extLst>
              <a:ext uri="{FF2B5EF4-FFF2-40B4-BE49-F238E27FC236}">
                <a16:creationId xmlns:a16="http://schemas.microsoft.com/office/drawing/2014/main" id="{A72CA9B9-8D14-4AF2-934E-21FE4A339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6122584"/>
            <a:ext cx="12191695" cy="735415"/>
          </a:xfrm>
          <a:prstGeom prst="rect">
            <a:avLst/>
          </a:prstGeom>
          <a:solidFill>
            <a:schemeClr val="accent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6" name="Picture 5">
            <a:extLst>
              <a:ext uri="{FF2B5EF4-FFF2-40B4-BE49-F238E27FC236}">
                <a16:creationId xmlns:a16="http://schemas.microsoft.com/office/drawing/2014/main" id="{E171B88C-604D-4CA4-B40D-1015628BCC31}"/>
              </a:ext>
              <a:ext uri="{C183D7F6-B498-43B3-948B-1728B52AA6E4}">
                <adec:decorative xmlns:adec="http://schemas.microsoft.com/office/drawing/2017/decorative" val="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83278" y="2305453"/>
            <a:ext cx="4055707" cy="304178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24894748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2D1490F-EAD1-4EE3-A72D-F1CE28085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261181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6" name="Straight Connector 9">
            <a:extLst>
              <a:ext uri="{FF2B5EF4-FFF2-40B4-BE49-F238E27FC236}">
                <a16:creationId xmlns:a16="http://schemas.microsoft.com/office/drawing/2014/main" id="{4408DADC-1863-4AE5-AB54-B9A6B31CB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5988" y="2081620"/>
            <a:ext cx="958199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a:xfrm>
            <a:off x="1451579" y="1002166"/>
            <a:ext cx="9603275" cy="1371580"/>
          </a:xfrm>
        </p:spPr>
        <p:txBody>
          <a:bodyPr>
            <a:normAutofit/>
          </a:bodyPr>
          <a:lstStyle/>
          <a:p>
            <a:br>
              <a:rPr lang="en-US">
                <a:solidFill>
                  <a:srgbClr val="FFFFFF"/>
                </a:solidFill>
              </a:rPr>
            </a:br>
            <a:r>
              <a:rPr lang="en-US">
                <a:solidFill>
                  <a:srgbClr val="FFFFFF"/>
                </a:solidFill>
              </a:rPr>
              <a:t>Informed consent</a:t>
            </a:r>
          </a:p>
        </p:txBody>
      </p:sp>
      <p:sp useBgFill="1">
        <p:nvSpPr>
          <p:cNvPr id="7" name="Rectangle 11">
            <a:extLst>
              <a:ext uri="{FF2B5EF4-FFF2-40B4-BE49-F238E27FC236}">
                <a16:creationId xmlns:a16="http://schemas.microsoft.com/office/drawing/2014/main" id="{CDC7048F-99B8-417C-A702-1314F89B1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2611819"/>
            <a:ext cx="12194875" cy="4246181"/>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a:xfrm>
            <a:off x="1451580" y="2837039"/>
            <a:ext cx="9436404" cy="3215530"/>
          </a:xfrm>
        </p:spPr>
        <p:txBody>
          <a:bodyPr>
            <a:noAutofit/>
          </a:bodyPr>
          <a:lstStyle/>
          <a:p>
            <a:pPr>
              <a:lnSpc>
                <a:spcPct val="110000"/>
              </a:lnSpc>
            </a:pPr>
            <a:r>
              <a:rPr lang="en-US" dirty="0">
                <a:cs typeface="Times New Roman"/>
              </a:rPr>
              <a:t>Informed consent – a process</a:t>
            </a:r>
          </a:p>
          <a:p>
            <a:pPr>
              <a:lnSpc>
                <a:spcPct val="110000"/>
              </a:lnSpc>
            </a:pPr>
            <a:r>
              <a:rPr lang="en-US" dirty="0">
                <a:cs typeface="Times New Roman"/>
              </a:rPr>
              <a:t>Participants must understand </a:t>
            </a:r>
          </a:p>
          <a:p>
            <a:pPr lvl="1">
              <a:lnSpc>
                <a:spcPct val="110000"/>
              </a:lnSpc>
            </a:pPr>
            <a:r>
              <a:rPr lang="en-US" sz="2000" dirty="0">
                <a:cs typeface="Times New Roman"/>
              </a:rPr>
              <a:t>purpose</a:t>
            </a:r>
          </a:p>
          <a:p>
            <a:pPr lvl="1">
              <a:lnSpc>
                <a:spcPct val="110000"/>
              </a:lnSpc>
            </a:pPr>
            <a:r>
              <a:rPr lang="en-US" sz="2000" dirty="0">
                <a:cs typeface="Times New Roman"/>
              </a:rPr>
              <a:t>procedures</a:t>
            </a:r>
          </a:p>
          <a:p>
            <a:pPr lvl="1">
              <a:lnSpc>
                <a:spcPct val="110000"/>
              </a:lnSpc>
            </a:pPr>
            <a:r>
              <a:rPr lang="en-US" sz="2000" dirty="0">
                <a:cs typeface="Times New Roman"/>
              </a:rPr>
              <a:t>risks and benefits</a:t>
            </a:r>
          </a:p>
          <a:p>
            <a:pPr>
              <a:lnSpc>
                <a:spcPct val="110000"/>
              </a:lnSpc>
            </a:pPr>
            <a:r>
              <a:rPr lang="en-US" dirty="0">
                <a:cs typeface="Times New Roman"/>
              </a:rPr>
              <a:t>Agreement to participate must be voluntary </a:t>
            </a:r>
          </a:p>
          <a:p>
            <a:pPr lvl="1">
              <a:lnSpc>
                <a:spcPct val="110000"/>
              </a:lnSpc>
            </a:pPr>
            <a:r>
              <a:rPr lang="en-US" sz="2000" dirty="0">
                <a:cs typeface="Times New Roman"/>
              </a:rPr>
              <a:t>Free of coercion or undue influence</a:t>
            </a:r>
          </a:p>
          <a:p>
            <a:pPr>
              <a:lnSpc>
                <a:spcPct val="110000"/>
              </a:lnSpc>
            </a:pPr>
            <a:r>
              <a:rPr lang="en-US" dirty="0">
                <a:cs typeface="Times New Roman"/>
              </a:rPr>
              <a:t>Consent process begins with recruitment</a:t>
            </a:r>
          </a:p>
          <a:p>
            <a:pPr>
              <a:lnSpc>
                <a:spcPct val="110000"/>
              </a:lnSpc>
            </a:pPr>
            <a:endParaRPr lang="en-US" dirty="0"/>
          </a:p>
        </p:txBody>
      </p:sp>
    </p:spTree>
    <p:extLst>
      <p:ext uri="{BB962C8B-B14F-4D97-AF65-F5344CB8AC3E}">
        <p14:creationId xmlns:p14="http://schemas.microsoft.com/office/powerpoint/2010/main" val="231078780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D1490F-EAD1-4EE3-A72D-F1CE28085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261181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0" name="Straight Connector 9">
            <a:extLst>
              <a:ext uri="{FF2B5EF4-FFF2-40B4-BE49-F238E27FC236}">
                <a16:creationId xmlns:a16="http://schemas.microsoft.com/office/drawing/2014/main" id="{4408DADC-1863-4AE5-AB54-B9A6B31CB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5988" y="2081620"/>
            <a:ext cx="958199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a:xfrm>
            <a:off x="1451579" y="1002166"/>
            <a:ext cx="9603275" cy="1371580"/>
          </a:xfrm>
        </p:spPr>
        <p:txBody>
          <a:bodyPr>
            <a:normAutofit/>
          </a:bodyPr>
          <a:lstStyle/>
          <a:p>
            <a:br>
              <a:rPr lang="en-US" dirty="0">
                <a:solidFill>
                  <a:srgbClr val="FFFFFF"/>
                </a:solidFill>
              </a:rPr>
            </a:br>
            <a:r>
              <a:rPr lang="en-US" dirty="0">
                <a:solidFill>
                  <a:srgbClr val="FFFFFF"/>
                </a:solidFill>
              </a:rPr>
              <a:t>Informed consent: Elements of Consent</a:t>
            </a:r>
          </a:p>
        </p:txBody>
      </p:sp>
      <p:sp useBgFill="1">
        <p:nvSpPr>
          <p:cNvPr id="12" name="Rectangle 11">
            <a:extLst>
              <a:ext uri="{FF2B5EF4-FFF2-40B4-BE49-F238E27FC236}">
                <a16:creationId xmlns:a16="http://schemas.microsoft.com/office/drawing/2014/main" id="{CDC7048F-99B8-417C-A702-1314F89B1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2611819"/>
            <a:ext cx="12194875" cy="4246181"/>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a:xfrm>
            <a:off x="1451580" y="2837039"/>
            <a:ext cx="9436404" cy="3828804"/>
          </a:xfrm>
        </p:spPr>
        <p:txBody>
          <a:bodyPr>
            <a:normAutofit fontScale="92500" lnSpcReduction="20000"/>
          </a:bodyPr>
          <a:lstStyle/>
          <a:p>
            <a:pPr lvl="1">
              <a:lnSpc>
                <a:spcPct val="110000"/>
              </a:lnSpc>
              <a:buFont typeface="Arial"/>
              <a:buChar char="•"/>
            </a:pPr>
            <a:r>
              <a:rPr lang="en-US" sz="2600" dirty="0">
                <a:cs typeface="Times New Roman"/>
              </a:rPr>
              <a:t>The study involves research</a:t>
            </a:r>
          </a:p>
          <a:p>
            <a:pPr lvl="1">
              <a:lnSpc>
                <a:spcPct val="110000"/>
              </a:lnSpc>
              <a:buFont typeface="Arial"/>
              <a:buChar char="•"/>
            </a:pPr>
            <a:r>
              <a:rPr lang="en-US" sz="2600" dirty="0">
                <a:cs typeface="Times New Roman"/>
              </a:rPr>
              <a:t>Purpose and procedures, including duration</a:t>
            </a:r>
          </a:p>
          <a:p>
            <a:pPr lvl="1">
              <a:lnSpc>
                <a:spcPct val="110000"/>
              </a:lnSpc>
              <a:buFont typeface="Arial"/>
              <a:buChar char="•"/>
            </a:pPr>
            <a:r>
              <a:rPr lang="en-US" sz="2600" dirty="0">
                <a:cs typeface="Times New Roman"/>
              </a:rPr>
              <a:t>Risks/ discomforts and benefits</a:t>
            </a:r>
          </a:p>
          <a:p>
            <a:pPr lvl="1">
              <a:lnSpc>
                <a:spcPct val="110000"/>
              </a:lnSpc>
              <a:buFont typeface="Arial"/>
              <a:buChar char="•"/>
            </a:pPr>
            <a:r>
              <a:rPr lang="en-US" sz="2600" dirty="0">
                <a:cs typeface="Times New Roman"/>
              </a:rPr>
              <a:t>Confidentiality provisions</a:t>
            </a:r>
          </a:p>
          <a:p>
            <a:pPr lvl="1">
              <a:lnSpc>
                <a:spcPct val="110000"/>
              </a:lnSpc>
              <a:buFont typeface="Arial"/>
              <a:buChar char="•"/>
            </a:pPr>
            <a:r>
              <a:rPr lang="en-US" sz="2600" dirty="0">
                <a:cs typeface="Times New Roman"/>
              </a:rPr>
              <a:t>Participation is voluntary </a:t>
            </a:r>
          </a:p>
          <a:p>
            <a:pPr lvl="1">
              <a:lnSpc>
                <a:spcPct val="110000"/>
              </a:lnSpc>
              <a:buFont typeface="Arial"/>
              <a:buChar char="•"/>
            </a:pPr>
            <a:r>
              <a:rPr lang="en-US" sz="2600" dirty="0">
                <a:cs typeface="Times New Roman"/>
              </a:rPr>
              <a:t>No penalty or loss of benefits if do not participate or withdraw</a:t>
            </a:r>
          </a:p>
          <a:p>
            <a:pPr lvl="1">
              <a:lnSpc>
                <a:spcPct val="110000"/>
              </a:lnSpc>
              <a:buFont typeface="Arial"/>
              <a:buChar char="•"/>
            </a:pPr>
            <a:r>
              <a:rPr lang="en-US" sz="2600" dirty="0">
                <a:cs typeface="Times New Roman"/>
              </a:rPr>
              <a:t>Future use of participant data</a:t>
            </a:r>
          </a:p>
          <a:p>
            <a:pPr lvl="1">
              <a:lnSpc>
                <a:spcPct val="110000"/>
              </a:lnSpc>
              <a:buFont typeface="Arial"/>
              <a:buChar char="•"/>
            </a:pPr>
            <a:r>
              <a:rPr lang="en-US" sz="2600" dirty="0">
                <a:cs typeface="Times New Roman"/>
              </a:rPr>
              <a:t>Contact information</a:t>
            </a:r>
          </a:p>
          <a:p>
            <a:pPr marL="457200" lvl="1" indent="0">
              <a:lnSpc>
                <a:spcPct val="110000"/>
              </a:lnSpc>
              <a:buNone/>
            </a:pPr>
            <a:r>
              <a:rPr lang="en-US" sz="2600" dirty="0">
                <a:cs typeface="Times New Roman"/>
              </a:rPr>
              <a:t>									</a:t>
            </a:r>
            <a:endParaRPr lang="en-US" sz="1700" dirty="0"/>
          </a:p>
        </p:txBody>
      </p:sp>
      <p:sp>
        <p:nvSpPr>
          <p:cNvPr id="4" name="TextBox 3">
            <a:extLst>
              <a:ext uri="{FF2B5EF4-FFF2-40B4-BE49-F238E27FC236}">
                <a16:creationId xmlns:a16="http://schemas.microsoft.com/office/drawing/2014/main" id="{C4708E46-9337-4BC0-8529-058524793B13}"/>
              </a:ext>
            </a:extLst>
          </p:cNvPr>
          <p:cNvSpPr txBox="1"/>
          <p:nvPr/>
        </p:nvSpPr>
        <p:spPr>
          <a:xfrm>
            <a:off x="6775704" y="5737043"/>
            <a:ext cx="4956048"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See</a:t>
            </a:r>
            <a:r>
              <a:rPr kumimoji="0" lang="en-US" sz="1800" b="1" i="0" u="none" strike="noStrike" kern="1200" cap="none" spc="0" normalizeH="0" baseline="0" noProof="0" dirty="0">
                <a:ln>
                  <a:noFill/>
                </a:ln>
                <a:solidFill>
                  <a:srgbClr val="B71E42">
                    <a:lumMod val="60000"/>
                    <a:lumOff val="40000"/>
                  </a:srgbClr>
                </a:solidFill>
                <a:effectLst/>
                <a:uLnTx/>
                <a:uFillTx/>
                <a:latin typeface="Gill Sans MT" panose="020B0502020104020203"/>
                <a:ea typeface="+mn-ea"/>
                <a:cs typeface="+mn-cs"/>
              </a:rPr>
              <a:t> HRP-314 </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WORKSHEET Criteria for Approval for additional DHHS elements as well as FDA and clinical trial requirements</a:t>
            </a:r>
          </a:p>
        </p:txBody>
      </p:sp>
    </p:spTree>
    <p:extLst>
      <p:ext uri="{BB962C8B-B14F-4D97-AF65-F5344CB8AC3E}">
        <p14:creationId xmlns:p14="http://schemas.microsoft.com/office/powerpoint/2010/main" val="203507358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D1490F-EAD1-4EE3-A72D-F1CE28085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261181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10" name="Straight Connector 9">
            <a:extLst>
              <a:ext uri="{FF2B5EF4-FFF2-40B4-BE49-F238E27FC236}">
                <a16:creationId xmlns:a16="http://schemas.microsoft.com/office/drawing/2014/main" id="{4408DADC-1863-4AE5-AB54-B9A6B31CB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5988" y="2081620"/>
            <a:ext cx="958199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B232EC58-1180-46F9-AB3B-89B87AEE4C4E}"/>
              </a:ext>
            </a:extLst>
          </p:cNvPr>
          <p:cNvSpPr>
            <a:spLocks noGrp="1"/>
          </p:cNvSpPr>
          <p:nvPr>
            <p:ph type="title"/>
          </p:nvPr>
        </p:nvSpPr>
        <p:spPr>
          <a:xfrm>
            <a:off x="1451579" y="1002166"/>
            <a:ext cx="9603275" cy="1371580"/>
          </a:xfrm>
        </p:spPr>
        <p:txBody>
          <a:bodyPr>
            <a:normAutofit/>
          </a:bodyPr>
          <a:lstStyle/>
          <a:p>
            <a:br>
              <a:rPr lang="en-US">
                <a:solidFill>
                  <a:srgbClr val="FFFFFF"/>
                </a:solidFill>
              </a:rPr>
            </a:br>
            <a:r>
              <a:rPr lang="en-US">
                <a:solidFill>
                  <a:srgbClr val="FFFFFF"/>
                </a:solidFill>
              </a:rPr>
              <a:t>Informed consent</a:t>
            </a:r>
          </a:p>
        </p:txBody>
      </p:sp>
      <p:sp useBgFill="1">
        <p:nvSpPr>
          <p:cNvPr id="12" name="Rectangle 11">
            <a:extLst>
              <a:ext uri="{FF2B5EF4-FFF2-40B4-BE49-F238E27FC236}">
                <a16:creationId xmlns:a16="http://schemas.microsoft.com/office/drawing/2014/main" id="{CDC7048F-99B8-417C-A702-1314F89B14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2611819"/>
            <a:ext cx="12194875" cy="4246181"/>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F53F1207-C726-4146-91ED-5124FE630097}"/>
              </a:ext>
            </a:extLst>
          </p:cNvPr>
          <p:cNvSpPr>
            <a:spLocks noGrp="1"/>
          </p:cNvSpPr>
          <p:nvPr>
            <p:ph idx="1"/>
          </p:nvPr>
        </p:nvSpPr>
        <p:spPr>
          <a:xfrm>
            <a:off x="1451580" y="2837039"/>
            <a:ext cx="9436404" cy="3603518"/>
          </a:xfrm>
        </p:spPr>
        <p:txBody>
          <a:bodyPr>
            <a:normAutofit/>
          </a:bodyPr>
          <a:lstStyle/>
          <a:p>
            <a:pPr>
              <a:lnSpc>
                <a:spcPct val="110000"/>
              </a:lnSpc>
            </a:pPr>
            <a:r>
              <a:rPr lang="en-US" dirty="0">
                <a:cs typeface="Times New Roman"/>
              </a:rPr>
              <a:t>Informed consent requirements may be altered or waived</a:t>
            </a:r>
          </a:p>
          <a:p>
            <a:pPr>
              <a:lnSpc>
                <a:spcPct val="110000"/>
              </a:lnSpc>
            </a:pPr>
            <a:r>
              <a:rPr lang="en-US" dirty="0">
                <a:cs typeface="Times New Roman"/>
              </a:rPr>
              <a:t>Most commonly for…</a:t>
            </a:r>
          </a:p>
          <a:p>
            <a:pPr lvl="1">
              <a:lnSpc>
                <a:spcPct val="110000"/>
              </a:lnSpc>
            </a:pPr>
            <a:r>
              <a:rPr lang="en-US" i="1" dirty="0">
                <a:cs typeface="Times New Roman"/>
              </a:rPr>
              <a:t>Deception</a:t>
            </a:r>
            <a:r>
              <a:rPr lang="en-US" dirty="0">
                <a:cs typeface="Times New Roman"/>
              </a:rPr>
              <a:t>: active misinformation </a:t>
            </a:r>
          </a:p>
          <a:p>
            <a:pPr lvl="1">
              <a:lnSpc>
                <a:spcPct val="110000"/>
              </a:lnSpc>
            </a:pPr>
            <a:r>
              <a:rPr lang="en-US" i="1" dirty="0">
                <a:cs typeface="Times New Roman"/>
              </a:rPr>
              <a:t>Incomplete disclosure</a:t>
            </a:r>
            <a:r>
              <a:rPr lang="en-US" dirty="0">
                <a:cs typeface="Times New Roman"/>
              </a:rPr>
              <a:t>: withholding specific details</a:t>
            </a:r>
          </a:p>
          <a:p>
            <a:pPr>
              <a:lnSpc>
                <a:spcPct val="110000"/>
              </a:lnSpc>
            </a:pPr>
            <a:r>
              <a:rPr lang="en-US" dirty="0"/>
              <a:t>May omit purpose and/or procedures</a:t>
            </a:r>
          </a:p>
          <a:p>
            <a:pPr lvl="1">
              <a:lnSpc>
                <a:spcPct val="110000"/>
              </a:lnSpc>
            </a:pPr>
            <a:r>
              <a:rPr lang="en-US" sz="2000" dirty="0"/>
              <a:t>IF required of the research design (practicability)</a:t>
            </a:r>
          </a:p>
          <a:p>
            <a:pPr lvl="1">
              <a:lnSpc>
                <a:spcPct val="110000"/>
              </a:lnSpc>
            </a:pPr>
            <a:r>
              <a:rPr lang="en-US" sz="2000" dirty="0"/>
              <a:t>IF rights and welfare are otherwise protected </a:t>
            </a:r>
          </a:p>
          <a:p>
            <a:pPr>
              <a:lnSpc>
                <a:spcPct val="110000"/>
              </a:lnSpc>
            </a:pPr>
            <a:endParaRPr lang="en-US" dirty="0"/>
          </a:p>
        </p:txBody>
      </p:sp>
    </p:spTree>
    <p:extLst>
      <p:ext uri="{BB962C8B-B14F-4D97-AF65-F5344CB8AC3E}">
        <p14:creationId xmlns:p14="http://schemas.microsoft.com/office/powerpoint/2010/main" val="136308752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2" name="Picture 51">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4" name="Straight Connector 53">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58" name="Rectangle 57">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BC76EADD-5CF2-4672-8C20-D6A32F7F1081}"/>
              </a:ext>
              <a:ext uri="{C183D7F6-B498-43B3-948B-1728B52AA6E4}">
                <adec:decorative xmlns:adec="http://schemas.microsoft.com/office/drawing/2017/decorative" val="1"/>
              </a:ext>
            </a:extLst>
          </p:cNvPr>
          <p:cNvPicPr>
            <a:picLocks noChangeAspect="1"/>
          </p:cNvPicPr>
          <p:nvPr/>
        </p:nvPicPr>
        <p:blipFill rotWithShape="1">
          <a:blip r:embed="rId4">
            <a:alphaModFix amt="50000"/>
            <a:extLst>
              <a:ext uri="{837473B0-CC2E-450A-ABE3-18F120FF3D39}">
                <a1611:picAttrSrcUrl xmlns:a1611="http://schemas.microsoft.com/office/drawing/2016/11/main" r:id="rId5"/>
              </a:ext>
            </a:extLst>
          </a:blip>
          <a:srcRect l="14277" r="9725" b="-1"/>
          <a:stretch/>
        </p:blipFill>
        <p:spPr>
          <a:xfrm>
            <a:off x="0" y="11440"/>
            <a:ext cx="12191695" cy="6857990"/>
          </a:xfrm>
          <a:prstGeom prst="rect">
            <a:avLst/>
          </a:prstGeom>
        </p:spPr>
      </p:pic>
      <p:sp>
        <p:nvSpPr>
          <p:cNvPr id="60"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62"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2" name="Title 1"/>
          <p:cNvSpPr>
            <a:spLocks noGrp="1"/>
          </p:cNvSpPr>
          <p:nvPr>
            <p:ph type="title" idx="4294967295"/>
          </p:nvPr>
        </p:nvSpPr>
        <p:spPr>
          <a:xfrm>
            <a:off x="1130271" y="1193800"/>
            <a:ext cx="3193050" cy="4699000"/>
          </a:xfrm>
        </p:spPr>
        <p:txBody>
          <a:bodyPr vert="horz" lIns="91440" tIns="45720" rIns="91440" bIns="45720" rtlCol="0" anchor="ctr">
            <a:normAutofit/>
          </a:bodyPr>
          <a:lstStyle/>
          <a:p>
            <a:pPr algn="r"/>
            <a:r>
              <a:rPr lang="en-US" dirty="0"/>
              <a:t>Criteria for Approval </a:t>
            </a:r>
          </a:p>
        </p:txBody>
      </p:sp>
      <p:cxnSp>
        <p:nvCxnSpPr>
          <p:cNvPr id="66" name="Straight Connector 65">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nvPr>
        </p:nvSpPr>
        <p:spPr>
          <a:xfrm>
            <a:off x="4976635" y="1193800"/>
            <a:ext cx="6873981" cy="4699000"/>
          </a:xfrm>
        </p:spPr>
        <p:txBody>
          <a:bodyPr vert="horz" lIns="91440" tIns="45720" rIns="91440" bIns="45720" rtlCol="0" anchor="ctr">
            <a:normAutofit/>
          </a:bodyPr>
          <a:lstStyle/>
          <a:p>
            <a:pPr marL="0"/>
            <a:endParaRPr lang="en-US" dirty="0"/>
          </a:p>
          <a:p>
            <a:pPr marL="0" indent="0">
              <a:buNone/>
            </a:pPr>
            <a:r>
              <a:rPr lang="en-US" dirty="0"/>
              <a:t>For more on DHHS criteria for approval and informed consent see:</a:t>
            </a:r>
          </a:p>
          <a:p>
            <a:r>
              <a:rPr lang="en-US" b="1" dirty="0">
                <a:solidFill>
                  <a:schemeClr val="accent1">
                    <a:lumMod val="60000"/>
                    <a:lumOff val="40000"/>
                  </a:schemeClr>
                </a:solidFill>
              </a:rPr>
              <a:t>HRP-103</a:t>
            </a:r>
            <a:r>
              <a:rPr lang="en-US" dirty="0"/>
              <a:t> HUA Investigator Manual</a:t>
            </a:r>
          </a:p>
          <a:p>
            <a:r>
              <a:rPr lang="en-US" b="1" dirty="0">
                <a:solidFill>
                  <a:schemeClr val="accent1">
                    <a:lumMod val="60000"/>
                    <a:lumOff val="40000"/>
                  </a:schemeClr>
                </a:solidFill>
              </a:rPr>
              <a:t>HRP-314 </a:t>
            </a:r>
            <a:r>
              <a:rPr lang="en-US" dirty="0"/>
              <a:t>WORKSHEET Criteria for Approval</a:t>
            </a:r>
          </a:p>
          <a:p>
            <a:r>
              <a:rPr lang="en-US" b="1" dirty="0">
                <a:solidFill>
                  <a:schemeClr val="accent1">
                    <a:lumMod val="60000"/>
                    <a:lumOff val="40000"/>
                  </a:schemeClr>
                </a:solidFill>
              </a:rPr>
              <a:t>HRP-410 </a:t>
            </a:r>
            <a:r>
              <a:rPr lang="en-US" dirty="0"/>
              <a:t>CHECKLIST Waiver/Alteration of Consent Process</a:t>
            </a:r>
            <a:endParaRPr lang="en-US" b="1" dirty="0">
              <a:solidFill>
                <a:schemeClr val="accent1">
                  <a:lumMod val="60000"/>
                  <a:lumOff val="40000"/>
                </a:schemeClr>
              </a:solidFill>
            </a:endParaRPr>
          </a:p>
          <a:p>
            <a:r>
              <a:rPr lang="en-US" b="1" dirty="0">
                <a:solidFill>
                  <a:schemeClr val="accent1">
                    <a:lumMod val="60000"/>
                    <a:lumOff val="40000"/>
                  </a:schemeClr>
                </a:solidFill>
              </a:rPr>
              <a:t>HRP-411 </a:t>
            </a:r>
            <a:r>
              <a:rPr lang="en-US" dirty="0"/>
              <a:t>CHECKLIST Waiver of Documentation of Consent</a:t>
            </a:r>
            <a:endParaRPr lang="en-US" b="1" dirty="0">
              <a:solidFill>
                <a:schemeClr val="accent1">
                  <a:lumMod val="60000"/>
                  <a:lumOff val="40000"/>
                </a:schemeClr>
              </a:solidFill>
            </a:endParaRPr>
          </a:p>
          <a:p>
            <a:pPr marL="0" indent="0">
              <a:buNone/>
            </a:pPr>
            <a:endParaRPr lang="en-US" b="1" dirty="0"/>
          </a:p>
        </p:txBody>
      </p:sp>
      <p:sp>
        <p:nvSpPr>
          <p:cNvPr id="68"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61860766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56" name="Picture 55">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58" name="Straight Connector 57">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2" name="Rectangle 61">
            <a:extLst>
              <a:ext uri="{FF2B5EF4-FFF2-40B4-BE49-F238E27FC236}">
                <a16:creationId xmlns:a16="http://schemas.microsoft.com/office/drawing/2014/main" id="{EC17D08F-2133-44A9-B28C-CB29928FA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4" name="Rectangle 63">
            <a:extLst>
              <a:ext uri="{FF2B5EF4-FFF2-40B4-BE49-F238E27FC236}">
                <a16:creationId xmlns:a16="http://schemas.microsoft.com/office/drawing/2014/main" id="{0CC36881-E309-4C41-8B5B-203AADC15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659301" y="1474969"/>
            <a:ext cx="2823919" cy="1868760"/>
          </a:xfrm>
        </p:spPr>
        <p:txBody>
          <a:bodyPr vert="horz" lIns="91440" tIns="45720" rIns="91440" bIns="0" rtlCol="0" anchor="b">
            <a:normAutofit/>
          </a:bodyPr>
          <a:lstStyle/>
          <a:p>
            <a:pPr algn="r"/>
            <a:br>
              <a:rPr lang="en-US" sz="2000" dirty="0"/>
            </a:br>
            <a:r>
              <a:rPr lang="en-US" dirty="0"/>
              <a:t>CUHS website</a:t>
            </a:r>
            <a:br>
              <a:rPr lang="en-US" sz="2000" dirty="0"/>
            </a:br>
            <a:r>
              <a:rPr lang="en-US" sz="2000" dirty="0"/>
              <a:t>(cuhs.Harvard.edu)</a:t>
            </a:r>
          </a:p>
        </p:txBody>
      </p:sp>
      <p:cxnSp>
        <p:nvCxnSpPr>
          <p:cNvPr id="66" name="Straight Connector 65">
            <a:extLst>
              <a:ext uri="{FF2B5EF4-FFF2-40B4-BE49-F238E27FC236}">
                <a16:creationId xmlns:a16="http://schemas.microsoft.com/office/drawing/2014/main" id="{84F2C6A8-7D46-49EA-860B-0F0B020843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68" name="Group 67">
            <a:extLst>
              <a:ext uri="{FF2B5EF4-FFF2-40B4-BE49-F238E27FC236}">
                <a16:creationId xmlns:a16="http://schemas.microsoft.com/office/drawing/2014/main" id="{AED92372-F778-4E96-9E90-4E63BAF3CA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7463258" y="583365"/>
            <a:chExt cx="7560115" cy="5181928"/>
          </a:xfrm>
        </p:grpSpPr>
        <p:sp>
          <p:nvSpPr>
            <p:cNvPr id="69" name="Rectangle 68">
              <a:extLst>
                <a:ext uri="{FF2B5EF4-FFF2-40B4-BE49-F238E27FC236}">
                  <a16:creationId xmlns:a16="http://schemas.microsoft.com/office/drawing/2014/main" id="{EB4EC089-8B60-43F4-9BF5-1F0B0E398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8" y="583365"/>
              <a:ext cx="7560115"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0" name="Rectangle 69">
              <a:extLst>
                <a:ext uri="{FF2B5EF4-FFF2-40B4-BE49-F238E27FC236}">
                  <a16:creationId xmlns:a16="http://schemas.microsoft.com/office/drawing/2014/main" id="{1C0BAC91-1725-4E5A-92CE-F5A2EB066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7" y="915807"/>
              <a:ext cx="69282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3" name="Content Placeholder 3">
            <a:extLst>
              <a:ext uri="{FF2B5EF4-FFF2-40B4-BE49-F238E27FC236}">
                <a16:creationId xmlns:a16="http://schemas.microsoft.com/office/drawing/2014/main" id="{4530A4D4-81CC-4965-952A-384D2E2C3D52}"/>
              </a:ext>
            </a:extLst>
          </p:cNvPr>
          <p:cNvPicPr>
            <a:picLocks noChangeAspect="1"/>
          </p:cNvPicPr>
          <p:nvPr/>
        </p:nvPicPr>
        <p:blipFill rotWithShape="1">
          <a:blip r:embed="rId3"/>
          <a:srcRect l="2670" r="20137" b="-1"/>
          <a:stretch/>
        </p:blipFill>
        <p:spPr>
          <a:xfrm>
            <a:off x="4618374" y="1116345"/>
            <a:ext cx="6282919" cy="3866172"/>
          </a:xfrm>
          <a:prstGeom prst="rect">
            <a:avLst/>
          </a:prstGeom>
        </p:spPr>
      </p:pic>
      <p:pic>
        <p:nvPicPr>
          <p:cNvPr id="72" name="Picture 71">
            <a:extLst>
              <a:ext uri="{FF2B5EF4-FFF2-40B4-BE49-F238E27FC236}">
                <a16:creationId xmlns:a16="http://schemas.microsoft.com/office/drawing/2014/main" id="{4B61EBEC-D0CA-456C-98A6-EDA1AC9FB0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4" name="Straight Connector 73">
            <a:extLst>
              <a:ext uri="{FF2B5EF4-FFF2-40B4-BE49-F238E27FC236}">
                <a16:creationId xmlns:a16="http://schemas.microsoft.com/office/drawing/2014/main" id="{718A71EB-D327-4458-85FB-26336B2BA0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9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3" name="Rectangle 4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4" name="Picture 5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5" name="Straight Connector 5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54">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77" name="Rectangle 56">
            <a:extLst>
              <a:ext uri="{FF2B5EF4-FFF2-40B4-BE49-F238E27FC236}">
                <a16:creationId xmlns:a16="http://schemas.microsoft.com/office/drawing/2014/main" id="{94846310-0B3D-402C-B392-09061F938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8" name="Rectangle 58">
            <a:extLst>
              <a:ext uri="{FF2B5EF4-FFF2-40B4-BE49-F238E27FC236}">
                <a16:creationId xmlns:a16="http://schemas.microsoft.com/office/drawing/2014/main" id="{CB4A3A86-D41C-4CFC-896C-D90661C52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6DEBA83A-EE29-43A9-A8C4-FFEE27DBCEAA}"/>
              </a:ext>
            </a:extLst>
          </p:cNvPr>
          <p:cNvSpPr>
            <a:spLocks noGrp="1"/>
          </p:cNvSpPr>
          <p:nvPr>
            <p:ph type="title"/>
          </p:nvPr>
        </p:nvSpPr>
        <p:spPr>
          <a:xfrm>
            <a:off x="1776729" y="4459039"/>
            <a:ext cx="8643011" cy="551528"/>
          </a:xfrm>
        </p:spPr>
        <p:txBody>
          <a:bodyPr vert="horz" lIns="91440" tIns="45720" rIns="91440" bIns="0" rtlCol="0" anchor="b">
            <a:normAutofit/>
          </a:bodyPr>
          <a:lstStyle/>
          <a:p>
            <a:pPr algn="ctr"/>
            <a:r>
              <a:rPr lang="en-US" sz="3600" dirty="0"/>
              <a:t>ESTR Website (irb.Harvard.edu)</a:t>
            </a:r>
          </a:p>
        </p:txBody>
      </p:sp>
      <p:grpSp>
        <p:nvGrpSpPr>
          <p:cNvPr id="79" name="Group 60">
            <a:extLst>
              <a:ext uri="{FF2B5EF4-FFF2-40B4-BE49-F238E27FC236}">
                <a16:creationId xmlns:a16="http://schemas.microsoft.com/office/drawing/2014/main" id="{654F6C91-B667-4929-B60B-158C21B9ED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2" y="323838"/>
            <a:ext cx="9299965" cy="3652791"/>
            <a:chOff x="7639235" y="600024"/>
            <a:chExt cx="3898557" cy="5222486"/>
          </a:xfrm>
        </p:grpSpPr>
        <p:sp>
          <p:nvSpPr>
            <p:cNvPr id="62" name="Rectangle 61">
              <a:extLst>
                <a:ext uri="{FF2B5EF4-FFF2-40B4-BE49-F238E27FC236}">
                  <a16:creationId xmlns:a16="http://schemas.microsoft.com/office/drawing/2014/main" id="{82188BD8-D89F-4620-9999-A7EA52237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522248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63" name="Rectangle 62">
              <a:extLst>
                <a:ext uri="{FF2B5EF4-FFF2-40B4-BE49-F238E27FC236}">
                  <a16:creationId xmlns:a16="http://schemas.microsoft.com/office/drawing/2014/main" id="{63BE6818-79E6-4683-9F8E-9DE0B4BCF3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429234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pSp>
      <p:pic>
        <p:nvPicPr>
          <p:cNvPr id="3" name="Content Placeholder 3" descr="A screenshot of a social media post&#10;&#10;Description automatically generated">
            <a:extLst>
              <a:ext uri="{FF2B5EF4-FFF2-40B4-BE49-F238E27FC236}">
                <a16:creationId xmlns:a16="http://schemas.microsoft.com/office/drawing/2014/main" id="{4530A4D4-81CC-4965-952A-384D2E2C3D52}"/>
              </a:ext>
            </a:extLst>
          </p:cNvPr>
          <p:cNvPicPr>
            <a:picLocks noChangeAspect="1"/>
          </p:cNvPicPr>
          <p:nvPr/>
        </p:nvPicPr>
        <p:blipFill rotWithShape="1">
          <a:blip r:embed="rId3"/>
          <a:srcRect l="116" r="18634" b="-2"/>
          <a:stretch/>
        </p:blipFill>
        <p:spPr>
          <a:xfrm>
            <a:off x="2079933" y="963739"/>
            <a:ext cx="8020655" cy="2369223"/>
          </a:xfrm>
          <a:prstGeom prst="rect">
            <a:avLst/>
          </a:prstGeom>
        </p:spPr>
      </p:pic>
      <p:cxnSp>
        <p:nvCxnSpPr>
          <p:cNvPr id="80" name="Straight Connector 64">
            <a:extLst>
              <a:ext uri="{FF2B5EF4-FFF2-40B4-BE49-F238E27FC236}">
                <a16:creationId xmlns:a16="http://schemas.microsoft.com/office/drawing/2014/main" id="{E412F86B-0657-48B2-BD05-BF3EED4DC9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76728" y="5027185"/>
            <a:ext cx="8643011"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1" name="Picture 66">
            <a:extLst>
              <a:ext uri="{FF2B5EF4-FFF2-40B4-BE49-F238E27FC236}">
                <a16:creationId xmlns:a16="http://schemas.microsoft.com/office/drawing/2014/main" id="{BD64DB3A-631F-479A-B041-4C1E38B76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2" name="Straight Connector 68">
            <a:extLst>
              <a:ext uri="{FF2B5EF4-FFF2-40B4-BE49-F238E27FC236}">
                <a16:creationId xmlns:a16="http://schemas.microsoft.com/office/drawing/2014/main" id="{54FB2A90-ACBA-4B96-98AD-8BB04A8B1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60" name="Down Arrow 5">
            <a:extLst>
              <a:ext uri="{FF2B5EF4-FFF2-40B4-BE49-F238E27FC236}">
                <a16:creationId xmlns:a16="http://schemas.microsoft.com/office/drawing/2014/main" id="{EFCBDC1E-8AB7-4AB4-932F-A94C53802B9F}"/>
              </a:ext>
            </a:extLst>
          </p:cNvPr>
          <p:cNvSpPr/>
          <p:nvPr/>
        </p:nvSpPr>
        <p:spPr>
          <a:xfrm rot="8355174">
            <a:off x="4730664" y="1550429"/>
            <a:ext cx="818306" cy="2225232"/>
          </a:xfrm>
          <a:prstGeom prst="downArrow">
            <a:avLst/>
          </a:prstGeom>
          <a:solidFill>
            <a:schemeClr val="accent1"/>
          </a:solidFill>
          <a:ln>
            <a:solidFill>
              <a:schemeClr val="accent1"/>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537046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3BE6-CE2F-4BF2-99AF-46F7E07F4E51}"/>
              </a:ext>
            </a:extLst>
          </p:cNvPr>
          <p:cNvSpPr>
            <a:spLocks noGrp="1"/>
          </p:cNvSpPr>
          <p:nvPr>
            <p:ph type="title"/>
          </p:nvPr>
        </p:nvSpPr>
        <p:spPr/>
        <p:txBody>
          <a:bodyPr/>
          <a:lstStyle/>
          <a:p>
            <a:br>
              <a:rPr lang="en-US" dirty="0"/>
            </a:br>
            <a:r>
              <a:rPr lang="en-US" dirty="0"/>
              <a:t>Required reading</a:t>
            </a:r>
          </a:p>
        </p:txBody>
      </p:sp>
      <p:sp>
        <p:nvSpPr>
          <p:cNvPr id="3" name="Text Placeholder 2">
            <a:extLst>
              <a:ext uri="{FF2B5EF4-FFF2-40B4-BE49-F238E27FC236}">
                <a16:creationId xmlns:a16="http://schemas.microsoft.com/office/drawing/2014/main" id="{091F431B-A504-4D45-80A2-05AFD6BDC483}"/>
              </a:ext>
            </a:extLst>
          </p:cNvPr>
          <p:cNvSpPr>
            <a:spLocks noGrp="1"/>
          </p:cNvSpPr>
          <p:nvPr>
            <p:ph type="body" idx="1"/>
          </p:nvPr>
        </p:nvSpPr>
        <p:spPr/>
        <p:txBody>
          <a:bodyPr>
            <a:normAutofit/>
          </a:bodyPr>
          <a:lstStyle/>
          <a:p>
            <a:r>
              <a:rPr lang="en-US" sz="1400" dirty="0"/>
              <a:t>Human research protection Program plan</a:t>
            </a:r>
          </a:p>
        </p:txBody>
      </p:sp>
      <p:sp>
        <p:nvSpPr>
          <p:cNvPr id="4" name="Content Placeholder 3">
            <a:extLst>
              <a:ext uri="{FF2B5EF4-FFF2-40B4-BE49-F238E27FC236}">
                <a16:creationId xmlns:a16="http://schemas.microsoft.com/office/drawing/2014/main" id="{E8BD42F1-5DC8-4487-BBD4-CFF6FB1949E1}"/>
              </a:ext>
            </a:extLst>
          </p:cNvPr>
          <p:cNvSpPr>
            <a:spLocks noGrp="1"/>
          </p:cNvSpPr>
          <p:nvPr>
            <p:ph sz="half" idx="2"/>
          </p:nvPr>
        </p:nvSpPr>
        <p:spPr/>
        <p:txBody>
          <a:bodyPr>
            <a:normAutofit fontScale="70000" lnSpcReduction="20000"/>
          </a:bodyPr>
          <a:lstStyle/>
          <a:p>
            <a:r>
              <a:rPr lang="en-US" dirty="0"/>
              <a:t>HRP-101 (ESTR Library </a:t>
            </a:r>
            <a:r>
              <a:rPr lang="en-US" dirty="0">
                <a:sym typeface="Wingdings" panose="05000000000000000000" pitchFamily="2" charset="2"/>
              </a:rPr>
              <a:t> General)</a:t>
            </a:r>
            <a:endParaRPr lang="en-US" dirty="0"/>
          </a:p>
          <a:p>
            <a:pPr fontAlgn="base"/>
            <a:r>
              <a:rPr lang="en-US" dirty="0"/>
              <a:t>The purpose of this plan is to describe this Institution’s plan to comply with ethical and legal requirements for the conduct and oversight of Human Research. </a:t>
            </a:r>
          </a:p>
          <a:p>
            <a:pPr fontAlgn="base"/>
            <a:r>
              <a:rPr lang="en-US" dirty="0"/>
              <a:t>The Human Research Protection Program is based on all individuals in this Institution along with key individuals and committees fulfilling their roles and responsibilities described in this plan. </a:t>
            </a:r>
          </a:p>
          <a:p>
            <a:endParaRPr lang="en-US" dirty="0"/>
          </a:p>
        </p:txBody>
      </p:sp>
      <p:sp>
        <p:nvSpPr>
          <p:cNvPr id="5" name="Text Placeholder 4">
            <a:extLst>
              <a:ext uri="{FF2B5EF4-FFF2-40B4-BE49-F238E27FC236}">
                <a16:creationId xmlns:a16="http://schemas.microsoft.com/office/drawing/2014/main" id="{7650B3B7-138B-4132-9CE7-498B17644A13}"/>
              </a:ext>
            </a:extLst>
          </p:cNvPr>
          <p:cNvSpPr>
            <a:spLocks noGrp="1"/>
          </p:cNvSpPr>
          <p:nvPr>
            <p:ph type="body" sz="quarter" idx="3"/>
          </p:nvPr>
        </p:nvSpPr>
        <p:spPr/>
        <p:txBody>
          <a:bodyPr>
            <a:normAutofit/>
          </a:bodyPr>
          <a:lstStyle/>
          <a:p>
            <a:r>
              <a:rPr lang="en-US" sz="1400" dirty="0"/>
              <a:t>Investigator manual</a:t>
            </a:r>
          </a:p>
        </p:txBody>
      </p:sp>
      <p:sp>
        <p:nvSpPr>
          <p:cNvPr id="6" name="Content Placeholder 5">
            <a:extLst>
              <a:ext uri="{FF2B5EF4-FFF2-40B4-BE49-F238E27FC236}">
                <a16:creationId xmlns:a16="http://schemas.microsoft.com/office/drawing/2014/main" id="{6FDC3432-D219-4061-8C1A-7AA5653B4AF1}"/>
              </a:ext>
            </a:extLst>
          </p:cNvPr>
          <p:cNvSpPr>
            <a:spLocks noGrp="1"/>
          </p:cNvSpPr>
          <p:nvPr>
            <p:ph sz="quarter" idx="4"/>
          </p:nvPr>
        </p:nvSpPr>
        <p:spPr/>
        <p:txBody>
          <a:bodyPr>
            <a:normAutofit fontScale="70000" lnSpcReduction="20000"/>
          </a:bodyPr>
          <a:lstStyle/>
          <a:p>
            <a:r>
              <a:rPr lang="en-US" dirty="0"/>
              <a:t>HRP-103 (ESTR Library </a:t>
            </a:r>
            <a:r>
              <a:rPr lang="en-US" dirty="0">
                <a:sym typeface="Wingdings" panose="05000000000000000000" pitchFamily="2" charset="2"/>
              </a:rPr>
              <a:t> General)</a:t>
            </a:r>
            <a:endParaRPr lang="en-US" dirty="0"/>
          </a:p>
          <a:p>
            <a:pPr fontAlgn="base"/>
            <a:r>
              <a:rPr lang="en-US" dirty="0"/>
              <a:t>The Investigator Manual is designed to guide investigators and study staff through policies and procedures related to the conduct of Human Research that are specific to the Harvard University Area (HUA) IRB office. </a:t>
            </a:r>
          </a:p>
          <a:p>
            <a:pPr fontAlgn="base"/>
            <a:r>
              <a:rPr lang="en-US" dirty="0"/>
              <a:t>General information regarding Human Research protections, as well as relevant federal regulations and guidance, has been incorporated throughout the manual where applicable. </a:t>
            </a:r>
          </a:p>
          <a:p>
            <a:endParaRPr lang="en-US" dirty="0"/>
          </a:p>
        </p:txBody>
      </p:sp>
    </p:spTree>
    <p:extLst>
      <p:ext uri="{BB962C8B-B14F-4D97-AF65-F5344CB8AC3E}">
        <p14:creationId xmlns:p14="http://schemas.microsoft.com/office/powerpoint/2010/main" val="657122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92E0214-B7C2-4507-809B-6EECCE26D975}"/>
              </a:ext>
            </a:extLst>
          </p:cNvPr>
          <p:cNvSpPr>
            <a:spLocks noGrp="1"/>
          </p:cNvSpPr>
          <p:nvPr>
            <p:ph type="ctrTitle"/>
          </p:nvPr>
        </p:nvSpPr>
        <p:spPr>
          <a:xfrm>
            <a:off x="1752966" y="1427304"/>
            <a:ext cx="8686800" cy="3241515"/>
          </a:xfrm>
        </p:spPr>
        <p:txBody>
          <a:bodyPr anchor="ctr">
            <a:normAutofit/>
          </a:bodyPr>
          <a:lstStyle/>
          <a:p>
            <a:pPr algn="ctr"/>
            <a:r>
              <a:rPr lang="en-US" sz="5400" dirty="0"/>
              <a:t>Criteria </a:t>
            </a:r>
            <a:r>
              <a:rPr lang="en-US" sz="5400"/>
              <a:t>for Approval</a:t>
            </a:r>
            <a:endParaRPr lang="en-US" sz="5400" dirty="0"/>
          </a:p>
        </p:txBody>
      </p:sp>
      <p:cxnSp>
        <p:nvCxnSpPr>
          <p:cNvPr id="10" name="Straight Connector 9">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110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5778C8B3-AE6B-47A3-A654-60A026DB1AF5}"/>
              </a:ext>
            </a:extLst>
          </p:cNvPr>
          <p:cNvSpPr>
            <a:spLocks noGrp="1"/>
          </p:cNvSpPr>
          <p:nvPr>
            <p:ph type="title"/>
          </p:nvPr>
        </p:nvSpPr>
        <p:spPr>
          <a:xfrm>
            <a:off x="1451579" y="804519"/>
            <a:ext cx="9603275" cy="1049235"/>
          </a:xfrm>
        </p:spPr>
        <p:txBody>
          <a:bodyPr>
            <a:normAutofit fontScale="90000"/>
          </a:bodyPr>
          <a:lstStyle/>
          <a:p>
            <a:br>
              <a:rPr lang="en-US" dirty="0"/>
            </a:br>
            <a:r>
              <a:rPr lang="en-US" sz="3600" dirty="0"/>
              <a:t>Before the Meeting</a:t>
            </a:r>
            <a:br>
              <a:rPr lang="en-US" dirty="0"/>
            </a:br>
            <a:endParaRPr lang="en-US" dirty="0"/>
          </a:p>
        </p:txBody>
      </p:sp>
      <p:cxnSp>
        <p:nvCxnSpPr>
          <p:cNvPr id="27" name="Straight Connector 26">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9" name="Rectangle 28">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aphicFrame>
        <p:nvGraphicFramePr>
          <p:cNvPr id="8" name="Content Placeholder 1">
            <a:extLst>
              <a:ext uri="{FF2B5EF4-FFF2-40B4-BE49-F238E27FC236}">
                <a16:creationId xmlns:a16="http://schemas.microsoft.com/office/drawing/2014/main" id="{8BB8E6E8-51ED-45F9-9969-8228CF5FEA32}"/>
              </a:ext>
            </a:extLst>
          </p:cNvPr>
          <p:cNvGraphicFramePr>
            <a:graphicFrameLocks noGrp="1"/>
          </p:cNvGraphicFramePr>
          <p:nvPr>
            <p:ph idx="1"/>
          </p:nvPr>
        </p:nvGraphicFramePr>
        <p:xfrm>
          <a:off x="1450975" y="2331497"/>
          <a:ext cx="9604375" cy="3723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aphic 2" descr="Badge with solid fill">
            <a:extLst>
              <a:ext uri="{FF2B5EF4-FFF2-40B4-BE49-F238E27FC236}">
                <a16:creationId xmlns:a16="http://schemas.microsoft.com/office/drawing/2014/main" id="{89C96EFE-65DD-4550-8C75-DB65EA7276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72308" y="3703279"/>
            <a:ext cx="1470918" cy="1470918"/>
          </a:xfrm>
          <a:prstGeom prst="rect">
            <a:avLst/>
          </a:prstGeom>
        </p:spPr>
      </p:pic>
    </p:spTree>
    <p:extLst>
      <p:ext uri="{BB962C8B-B14F-4D97-AF65-F5344CB8AC3E}">
        <p14:creationId xmlns:p14="http://schemas.microsoft.com/office/powerpoint/2010/main" val="3235181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3E11F2-A176-42C4-BAC5-F65C08BCBE0D}"/>
              </a:ext>
            </a:extLst>
          </p:cNvPr>
          <p:cNvSpPr>
            <a:spLocks noGrp="1"/>
          </p:cNvSpPr>
          <p:nvPr>
            <p:ph type="title"/>
          </p:nvPr>
        </p:nvSpPr>
        <p:spPr/>
        <p:txBody>
          <a:bodyPr vert="horz" lIns="91440" tIns="45720" rIns="91440" bIns="0" rtlCol="0" anchor="ctr">
            <a:normAutofit/>
          </a:bodyPr>
          <a:lstStyle/>
          <a:p>
            <a:br>
              <a:rPr lang="en-US" sz="2600" dirty="0"/>
            </a:br>
            <a:r>
              <a:rPr lang="en-US" dirty="0"/>
              <a:t>IRB Member Handbook Tip</a:t>
            </a:r>
            <a:endParaRPr lang="en-US" sz="2600" dirty="0"/>
          </a:p>
        </p:txBody>
      </p:sp>
      <p:sp>
        <p:nvSpPr>
          <p:cNvPr id="2" name="Content Placeholder 1">
            <a:extLst>
              <a:ext uri="{FF2B5EF4-FFF2-40B4-BE49-F238E27FC236}">
                <a16:creationId xmlns:a16="http://schemas.microsoft.com/office/drawing/2014/main" id="{B70327DE-9FC7-4F91-9C5B-6C3C8D847CC0}"/>
              </a:ext>
            </a:extLst>
          </p:cNvPr>
          <p:cNvSpPr>
            <a:spLocks noGrp="1"/>
          </p:cNvSpPr>
          <p:nvPr>
            <p:ph idx="1"/>
          </p:nvPr>
        </p:nvSpPr>
        <p:spPr/>
        <p:txBody>
          <a:bodyPr>
            <a:normAutofit/>
          </a:bodyPr>
          <a:lstStyle/>
          <a:p>
            <a:pPr marL="0" indent="0" algn="l">
              <a:buNone/>
            </a:pPr>
            <a:r>
              <a:rPr lang="en-US" b="0" i="0" u="none" strike="noStrike" baseline="0" dirty="0">
                <a:latin typeface="Calibri" panose="020F0502020204030204" pitchFamily="34" charset="0"/>
              </a:rPr>
              <a:t>1. </a:t>
            </a:r>
            <a:r>
              <a:rPr lang="en-US" b="1" i="0" u="none" strike="noStrike" baseline="0" dirty="0">
                <a:latin typeface="Calibri" panose="020F0502020204030204" pitchFamily="34" charset="0"/>
              </a:rPr>
              <a:t>Read the consent document: </a:t>
            </a:r>
            <a:r>
              <a:rPr lang="en-US" b="0" i="0" u="none" strike="noStrike" baseline="0" dirty="0">
                <a:latin typeface="Calibri" panose="020F0502020204030204" pitchFamily="34" charset="0"/>
              </a:rPr>
              <a:t>The consent document should be in </a:t>
            </a:r>
            <a:r>
              <a:rPr lang="en-US" b="1" i="0" u="sng" strike="noStrike" baseline="0" dirty="0">
                <a:latin typeface="Calibri" panose="020F0502020204030204" pitchFamily="34" charset="0"/>
              </a:rPr>
              <a:t>lay language </a:t>
            </a:r>
            <a:r>
              <a:rPr lang="en-US" b="0" i="0" u="none" strike="noStrike" baseline="0" dirty="0">
                <a:latin typeface="Calibri" panose="020F0502020204030204" pitchFamily="34" charset="0"/>
              </a:rPr>
              <a:t>and therefore should provide a good introduction to the research.</a:t>
            </a:r>
          </a:p>
          <a:p>
            <a:pPr marL="0" indent="0" algn="l">
              <a:buNone/>
            </a:pPr>
            <a:r>
              <a:rPr lang="en-US" b="0" i="0" u="none" strike="noStrike" baseline="0" dirty="0">
                <a:latin typeface="CourierNewPSMT"/>
              </a:rPr>
              <a:t>	o </a:t>
            </a:r>
            <a:r>
              <a:rPr lang="en-US" b="0" i="0" u="none" strike="noStrike" baseline="0" dirty="0">
                <a:latin typeface="Calibri" panose="020F0502020204030204" pitchFamily="34" charset="0"/>
              </a:rPr>
              <a:t>Can you clearly describe the study after reading the Consent Form?</a:t>
            </a:r>
          </a:p>
          <a:p>
            <a:pPr marL="0" indent="0" algn="l">
              <a:buNone/>
            </a:pPr>
            <a:r>
              <a:rPr lang="en-US" b="0" i="0" u="none" strike="noStrike" baseline="0" dirty="0">
                <a:latin typeface="CourierNewPSMT"/>
              </a:rPr>
              <a:t>	o </a:t>
            </a:r>
            <a:r>
              <a:rPr lang="en-US" b="0" i="0" u="none" strike="noStrike" baseline="0" dirty="0">
                <a:latin typeface="Calibri" panose="020F0502020204030204" pitchFamily="34" charset="0"/>
              </a:rPr>
              <a:t>Then read it again for readability (6th—8th grade level)</a:t>
            </a:r>
          </a:p>
          <a:p>
            <a:pPr marL="0" indent="0" algn="l">
              <a:buNone/>
            </a:pPr>
            <a:r>
              <a:rPr lang="en-US" b="0" i="0" u="none" strike="noStrike" baseline="0" dirty="0">
                <a:latin typeface="Calibri" panose="020F0502020204030204" pitchFamily="34" charset="0"/>
              </a:rPr>
              <a:t>2. </a:t>
            </a:r>
            <a:r>
              <a:rPr lang="en-US" b="1" i="0" u="none" strike="noStrike" baseline="0" dirty="0">
                <a:latin typeface="Calibri" panose="020F0502020204030204" pitchFamily="34" charset="0"/>
              </a:rPr>
              <a:t>Read the protocol: </a:t>
            </a:r>
            <a:r>
              <a:rPr lang="en-US" b="0" i="0" u="none" strike="noStrike" baseline="0" dirty="0">
                <a:latin typeface="Calibri" panose="020F0502020204030204" pitchFamily="34" charset="0"/>
              </a:rPr>
              <a:t>Although the language may differ, the narrative and the consent form should be </a:t>
            </a:r>
            <a:r>
              <a:rPr lang="en-US" b="1" i="0" u="sng" strike="noStrike" baseline="0" dirty="0">
                <a:latin typeface="Calibri" panose="020F0502020204030204" pitchFamily="34" charset="0"/>
              </a:rPr>
              <a:t>consistent</a:t>
            </a:r>
            <a:r>
              <a:rPr lang="en-US" b="0" i="0" u="none" strike="noStrike" baseline="0" dirty="0">
                <a:latin typeface="Calibri" panose="020F0502020204030204" pitchFamily="34" charset="0"/>
              </a:rPr>
              <a:t> in the description of the purpose, procedures, timeframe, risks and benefits, compensation and costs, confidentiality of data, etc.</a:t>
            </a:r>
            <a:endParaRPr lang="en-US" sz="2400" dirty="0"/>
          </a:p>
        </p:txBody>
      </p:sp>
    </p:spTree>
    <p:extLst>
      <p:ext uri="{BB962C8B-B14F-4D97-AF65-F5344CB8AC3E}">
        <p14:creationId xmlns:p14="http://schemas.microsoft.com/office/powerpoint/2010/main" val="308904952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9">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7" name="Straight Connector 11">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13">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9" name="Rectangle 15">
            <a:extLst>
              <a:ext uri="{FF2B5EF4-FFF2-40B4-BE49-F238E27FC236}">
                <a16:creationId xmlns:a16="http://schemas.microsoft.com/office/drawing/2014/main" id="{A5B0BB24-CF19-4E6C-AFC4-A0F18438D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5571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30" name="Rectangle 17">
            <a:extLst>
              <a:ext uri="{FF2B5EF4-FFF2-40B4-BE49-F238E27FC236}">
                <a16:creationId xmlns:a16="http://schemas.microsoft.com/office/drawing/2014/main" id="{3438CEF5-63E3-4928-9F1C-395224D24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8" y="0"/>
            <a:ext cx="12194875" cy="6122584"/>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B232EC58-1180-46F9-AB3B-89B87AEE4C4E}"/>
              </a:ext>
            </a:extLst>
          </p:cNvPr>
          <p:cNvSpPr>
            <a:spLocks noGrp="1"/>
          </p:cNvSpPr>
          <p:nvPr>
            <p:ph type="title" idx="4294967295"/>
          </p:nvPr>
        </p:nvSpPr>
        <p:spPr>
          <a:xfrm>
            <a:off x="1451579" y="1040302"/>
            <a:ext cx="9603275" cy="1020229"/>
          </a:xfrm>
        </p:spPr>
        <p:txBody>
          <a:bodyPr vert="horz" lIns="91440" tIns="45720" rIns="91440" bIns="45720" rtlCol="0" anchor="t">
            <a:normAutofit/>
          </a:bodyPr>
          <a:lstStyle/>
          <a:p>
            <a:br>
              <a:rPr lang="en-US" b="0" i="0" kern="1200" cap="all" dirty="0">
                <a:solidFill>
                  <a:schemeClr val="tx1"/>
                </a:solidFill>
                <a:effectLst/>
                <a:latin typeface="+mj-lt"/>
                <a:ea typeface="+mj-ea"/>
                <a:cs typeface="+mj-cs"/>
              </a:rPr>
            </a:br>
            <a:r>
              <a:rPr lang="en-US" b="0" i="0" kern="1200" cap="all" dirty="0">
                <a:solidFill>
                  <a:schemeClr val="tx1"/>
                </a:solidFill>
                <a:effectLst/>
                <a:latin typeface="+mj-lt"/>
                <a:ea typeface="+mj-ea"/>
                <a:cs typeface="+mj-cs"/>
              </a:rPr>
              <a:t>CRITERIA FOR APPROVAL</a:t>
            </a:r>
          </a:p>
        </p:txBody>
      </p:sp>
      <p:cxnSp>
        <p:nvCxnSpPr>
          <p:cNvPr id="31" name="Straight Connector 19">
            <a:extLst>
              <a:ext uri="{FF2B5EF4-FFF2-40B4-BE49-F238E27FC236}">
                <a16:creationId xmlns:a16="http://schemas.microsoft.com/office/drawing/2014/main" id="{F328CB6C-F677-4C0B-9EE8-4D1C44DDF8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6990" y="2081620"/>
            <a:ext cx="958199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3" name="Content Placeholder 2">
            <a:extLst>
              <a:ext uri="{FF2B5EF4-FFF2-40B4-BE49-F238E27FC236}">
                <a16:creationId xmlns:a16="http://schemas.microsoft.com/office/drawing/2014/main" id="{F53F1207-C726-4146-91ED-5124FE630097}"/>
              </a:ext>
            </a:extLst>
          </p:cNvPr>
          <p:cNvSpPr>
            <a:spLocks noGrp="1"/>
          </p:cNvSpPr>
          <p:nvPr>
            <p:ph idx="4294967295"/>
          </p:nvPr>
        </p:nvSpPr>
        <p:spPr>
          <a:xfrm>
            <a:off x="1451580" y="2355536"/>
            <a:ext cx="9436404" cy="3215530"/>
          </a:xfrm>
        </p:spPr>
        <p:txBody>
          <a:bodyPr vert="horz" lIns="91440" tIns="45720" rIns="91440" bIns="45720" rtlCol="0" anchor="t">
            <a:normAutofit lnSpcReduction="10000"/>
          </a:bodyPr>
          <a:lstStyle/>
          <a:p>
            <a:pPr lvl="1"/>
            <a:r>
              <a:rPr lang="en-US" sz="2400" dirty="0"/>
              <a:t>Risks to subjects are minimized </a:t>
            </a:r>
          </a:p>
          <a:p>
            <a:pPr lvl="1"/>
            <a:r>
              <a:rPr lang="en-US" sz="2400" dirty="0"/>
              <a:t>Risks are reasonable in relation to benefits </a:t>
            </a:r>
          </a:p>
          <a:p>
            <a:pPr lvl="1"/>
            <a:r>
              <a:rPr lang="en-US" sz="2400" dirty="0"/>
              <a:t>Selection of subjects is equitable </a:t>
            </a:r>
          </a:p>
          <a:p>
            <a:pPr lvl="1"/>
            <a:r>
              <a:rPr lang="en-US" sz="2400" dirty="0"/>
              <a:t>Adequate provisions for monitoring data, ensuring its confidentiality and the safety of subjects </a:t>
            </a:r>
          </a:p>
          <a:p>
            <a:pPr lvl="1"/>
            <a:r>
              <a:rPr lang="en-US" sz="2400" dirty="0"/>
              <a:t>Adequate provisions for privacy</a:t>
            </a:r>
          </a:p>
          <a:p>
            <a:pPr lvl="1"/>
            <a:r>
              <a:rPr lang="en-US" sz="2400" dirty="0"/>
              <a:t>Safeguards for any vulnerable populations</a:t>
            </a:r>
            <a:endParaRPr lang="en-US" sz="2800" dirty="0"/>
          </a:p>
        </p:txBody>
      </p:sp>
      <p:sp>
        <p:nvSpPr>
          <p:cNvPr id="32" name="Rectangle 21">
            <a:extLst>
              <a:ext uri="{FF2B5EF4-FFF2-40B4-BE49-F238E27FC236}">
                <a16:creationId xmlns:a16="http://schemas.microsoft.com/office/drawing/2014/main" id="{A72CA9B9-8D14-4AF2-934E-21FE4A339E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6122584"/>
            <a:ext cx="12191695" cy="735415"/>
          </a:xfrm>
          <a:prstGeom prst="rect">
            <a:avLst/>
          </a:prstGeom>
          <a:solidFill>
            <a:schemeClr val="accent1"/>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1374190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36" name="Picture 35">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8" name="Straight Connector 37">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42" name="Rectangle 41">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cxnSp>
        <p:nvCxnSpPr>
          <p:cNvPr id="44" name="Straight Connector 43">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6" name="Rectangle 45">
            <a:extLst>
              <a:ext uri="{FF2B5EF4-FFF2-40B4-BE49-F238E27FC236}">
                <a16:creationId xmlns:a16="http://schemas.microsoft.com/office/drawing/2014/main" id="{82F2350F-B1BB-4308-A267-CFFA3576E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4E3E11F2-A176-42C4-BAC5-F65C08BCBE0D}"/>
              </a:ext>
            </a:extLst>
          </p:cNvPr>
          <p:cNvSpPr>
            <a:spLocks noGrp="1"/>
          </p:cNvSpPr>
          <p:nvPr>
            <p:ph type="title"/>
          </p:nvPr>
        </p:nvSpPr>
        <p:spPr>
          <a:xfrm>
            <a:off x="1752966" y="1427305"/>
            <a:ext cx="8686800" cy="2897270"/>
          </a:xfrm>
        </p:spPr>
        <p:txBody>
          <a:bodyPr vert="horz" lIns="91440" tIns="45720" rIns="91440" bIns="0" rtlCol="0" anchor="ctr">
            <a:normAutofit/>
          </a:bodyPr>
          <a:lstStyle/>
          <a:p>
            <a:r>
              <a:rPr lang="en-US" sz="2600" b="1" dirty="0">
                <a:solidFill>
                  <a:srgbClr val="C00000"/>
                </a:solidFill>
              </a:rPr>
              <a:t>Minimal risk </a:t>
            </a:r>
            <a:r>
              <a:rPr lang="en-US" sz="2600" dirty="0"/>
              <a:t>means that the probability and magnitude of harm or discomfort anticipated in the research are not greater in and of themselves than those ordinarily encountered in daily life or during the performance of routine physical or psychological examinations or tests.</a:t>
            </a:r>
          </a:p>
        </p:txBody>
      </p:sp>
      <p:cxnSp>
        <p:nvCxnSpPr>
          <p:cNvPr id="57" name="Straight Connector 47">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536431"/>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8" name="Picture 49">
            <a:extLst>
              <a:ext uri="{FF2B5EF4-FFF2-40B4-BE49-F238E27FC236}">
                <a16:creationId xmlns:a16="http://schemas.microsoft.com/office/drawing/2014/main" id="{413B0556-E869-4B1C-A499-EB13D96B90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31645054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117DAC07ADBE4C823B53FCCBA46519" ma:contentTypeVersion="10" ma:contentTypeDescription="Create a new document." ma:contentTypeScope="" ma:versionID="b8e9dd8f477ea0e3b45128b73adc6715">
  <xsd:schema xmlns:xsd="http://www.w3.org/2001/XMLSchema" xmlns:xs="http://www.w3.org/2001/XMLSchema" xmlns:p="http://schemas.microsoft.com/office/2006/metadata/properties" xmlns:ns2="d04774e9-a466-49bc-a4f7-3ae1d84ca30f" targetNamespace="http://schemas.microsoft.com/office/2006/metadata/properties" ma:root="true" ma:fieldsID="48bfba4600c87f41ad003b2dbb28b244" ns2:_="">
    <xsd:import namespace="d04774e9-a466-49bc-a4f7-3ae1d84ca30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4774e9-a466-49bc-a4f7-3ae1d84ca3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4716D7-2C6D-41B7-B07A-E5F1E5A73B4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934ED7E-3665-4676-94A5-0E77646EB2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4774e9-a466-49bc-a4f7-3ae1d84ca3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6AFBC5-925E-4292-A6AD-58D1AF71D9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648</Words>
  <Application>Microsoft Office PowerPoint</Application>
  <PresentationFormat>Widescreen</PresentationFormat>
  <Paragraphs>91</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CourierNewPSMT</vt:lpstr>
      <vt:lpstr>Gill Sans MT</vt:lpstr>
      <vt:lpstr>Gallery</vt:lpstr>
      <vt:lpstr>HUA Human research protection program</vt:lpstr>
      <vt:lpstr> CUHS website (cuhs.Harvard.edu)</vt:lpstr>
      <vt:lpstr>ESTR Website (irb.Harvard.edu)</vt:lpstr>
      <vt:lpstr> Required reading</vt:lpstr>
      <vt:lpstr>Criteria for Approval</vt:lpstr>
      <vt:lpstr> Before the Meeting </vt:lpstr>
      <vt:lpstr> IRB Member Handbook Tip</vt:lpstr>
      <vt:lpstr> CRITERIA FOR APPROVAL</vt:lpstr>
      <vt:lpstr>Minimal risk means that the probability and magnitude of harm or discomfort anticipated in the research are not greater in and of themselves than those ordinarily encountered in daily life or during the performance of routine physical or psychological examinations or tests.</vt:lpstr>
      <vt:lpstr>  Risk does not only mean physical risk </vt:lpstr>
      <vt:lpstr> Protected populations</vt:lpstr>
      <vt:lpstr> Potentially Vulnerable Populations</vt:lpstr>
      <vt:lpstr> CRITERIA FOR APPROVAL</vt:lpstr>
      <vt:lpstr> Informed consent</vt:lpstr>
      <vt:lpstr> Informed consent: Elements of Consent</vt:lpstr>
      <vt:lpstr> Informed consent</vt:lpstr>
      <vt:lpstr>Criteria for Approval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HUA Human research protection program</dc:title>
  <dc:creator>Girard, Jonathan M.</dc:creator>
  <cp:lastModifiedBy>Hammer, Lauren G.</cp:lastModifiedBy>
  <cp:revision>3</cp:revision>
  <dcterms:created xsi:type="dcterms:W3CDTF">2020-08-15T01:15:27Z</dcterms:created>
  <dcterms:modified xsi:type="dcterms:W3CDTF">2023-08-10T17:02:46Z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0x01010080117DAC07ADBE4C823B53FCCBA46519</vt:lpwstr>
  </property>
</Properties>
</file>