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517" r:id="rId2"/>
    <p:sldId id="516" r:id="rId3"/>
    <p:sldId id="518" r:id="rId4"/>
    <p:sldId id="51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91A65A1-5FF3-4D68-BE52-4D2060852C49}" v="7" dt="2023-05-18T17:54:47.93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67" d="100"/>
          <a:sy n="67" d="100"/>
        </p:scale>
        <p:origin x="9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BB9984-4C3A-486E-A7B7-1FF9206DCC72}" type="datetimeFigureOut">
              <a:rPr lang="en-US" smtClean="0"/>
              <a:t>5/18/2023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ECD265-5B93-40FC-A487-1F2B8380C7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6346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Ancillary review request through ESTR; may occur before IRB review; institutional heads up; can say no to study even if IRB approved; in international—focused on contracts, collabs, data flow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ECD265-5B93-40FC-A487-1F2B8380C76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1795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Ancillary review request through ESTR; full exclusion on external researchers; not one to one with Psych Study Pool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ECD265-5B93-40FC-A487-1F2B8380C76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6372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Email communications with IRB staff in middle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ECD265-5B93-40FC-A487-1F2B8380C76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0809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68474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8125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13784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E893C-8DF9-EE4F-BDDE-B3AFCCBFD9CF}" type="datetime1">
              <a:rPr lang="en-US" smtClean="0"/>
              <a:t>5/18/2023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BFC6-1308-894D-8266-3C4CB105F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2239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E893C-8DF9-EE4F-BDDE-B3AFCCBFD9CF}" type="datetime1">
              <a:rPr lang="en-US" smtClean="0"/>
              <a:t>5/18/2023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BFC6-1308-894D-8266-3C4CB105F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4787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E893C-8DF9-EE4F-BDDE-B3AFCCBFD9CF}" type="datetime1">
              <a:rPr lang="en-US" smtClean="0"/>
              <a:t>5/18/2023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BFC6-1308-894D-8266-3C4CB105F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5667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FB5F9-F673-4B2E-A903-44E121894D52}" type="datetimeFigureOut">
              <a:rPr lang="en-US" smtClean="0"/>
              <a:t>5/18/2023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905FD-DC06-4CA1-95EB-3E402A11F5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0719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0798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0412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3891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5/18/2023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4022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5/18/2023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46161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5/18/2023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3792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93544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smtClean="0"/>
              <a:pPr/>
              <a:t>5/18/2023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2005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5/18/2023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0160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www.pexels.com/photo/close-up-of-globe-335393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pro-doc.co.uk/whats-best-way-manage-legal-documents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3522FE7-5A29-4EF6-B1EF-2CA55748A7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2192E09-EBC7-416C-B887-DFF915D7F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924498D-E084-44BE-A196-CFCE35564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BBC7667-C352-4842-9AFD-E5C16AD00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1C69834E-5EEE-4D61-833E-0492889645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8E5D9BA-46E7-4BFA-9C74-75495BF6F5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B033D76-5800-44B6-AFE9-EE21069351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331" y="638508"/>
            <a:ext cx="10905339" cy="4843439"/>
          </a:xfrm>
          <a:prstGeom prst="rect">
            <a:avLst/>
          </a:prstGeom>
          <a:gradFill>
            <a:gsLst>
              <a:gs pos="0">
                <a:srgbClr val="000001"/>
              </a:gs>
              <a:gs pos="100000">
                <a:srgbClr val="191919"/>
              </a:gs>
            </a:gsLst>
          </a:gradFill>
          <a:ln w="76200" cmpd="sng">
            <a:noFill/>
            <a:miter lim="800000"/>
          </a:ln>
          <a:effectLst>
            <a:outerShdw blurRad="127000" dist="228600" dir="4740000" sx="98000" sy="98000" algn="tl" rotWithShape="0">
              <a:srgbClr val="000000">
                <a:alpha val="34000"/>
              </a:srgb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22D6F85-FFBA-4F81-AEE5-AAA17CB7A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0204" y="865667"/>
            <a:ext cx="10451592" cy="4389120"/>
          </a:xfrm>
          <a:prstGeom prst="rect">
            <a:avLst/>
          </a:prstGeom>
          <a:ln w="50800" cmpd="sng">
            <a:solidFill>
              <a:srgbClr val="191919"/>
            </a:solidFill>
            <a:miter lim="800000"/>
          </a:ln>
          <a:effectLst>
            <a:innerShdw blurRad="63500" dist="88900" dir="14100000">
              <a:srgbClr val="000000">
                <a:alpha val="30000"/>
              </a:srgbClr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1003">
            <a:schemeClr val="dk2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3B31514-E6DF-4357-9EEA-EFB798308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4796" y="1030259"/>
            <a:ext cx="10122408" cy="4059936"/>
          </a:xfrm>
          <a:prstGeom prst="rect">
            <a:avLst/>
          </a:prstGeom>
          <a:ln>
            <a:solidFill>
              <a:srgbClr val="949494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6CA1ECF-AA99-40A8-12F9-21F0D1E110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0508" y="1654028"/>
            <a:ext cx="9099255" cy="2537251"/>
          </a:xfrm>
        </p:spPr>
        <p:txBody>
          <a:bodyPr vert="horz" lIns="91440" tIns="45720" rIns="91440" bIns="0" rtlCol="0" anchor="ctr">
            <a:normAutofit/>
          </a:bodyPr>
          <a:lstStyle/>
          <a:p>
            <a:pPr algn="ctr"/>
            <a:r>
              <a:rPr lang="en-US" sz="9600" dirty="0">
                <a:solidFill>
                  <a:srgbClr val="454545"/>
                </a:solidFill>
              </a:rPr>
              <a:t>Give Me an O!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E26AE0-ED49-5A41-6A97-ACEF755381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35372" y="3624232"/>
            <a:ext cx="9120954" cy="744373"/>
          </a:xfrm>
        </p:spPr>
        <p:txBody>
          <a:bodyPr vert="horz" lIns="91440" tIns="91440" rIns="91440" bIns="91440" rtlCol="0">
            <a:normAutofit fontScale="92500"/>
          </a:bodyPr>
          <a:lstStyle/>
          <a:p>
            <a:pPr algn="ctr"/>
            <a:r>
              <a:rPr lang="en-US" sz="3600" b="1" cap="all" dirty="0">
                <a:solidFill>
                  <a:schemeClr val="accent1"/>
                </a:solidFill>
              </a:rPr>
              <a:t>OVPR, OUE, and OGC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4C401D57-600A-4C91-AC9A-14CA1ED6F7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412BDC66-00FA-4A3F-9BC7-BE05FF7705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99539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55173A-D53A-4130-9BE0-2EA11555BC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dirty="0"/>
              <a:t>Office of the Vice Provost for Research (OVPR)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5B3AEF8C-9FAF-F118-876B-10F5D40C3A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447800" y="2187046"/>
            <a:ext cx="4645025" cy="309668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2AFD0F2-BD87-4F62-B0B8-8D163A3E18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09700" y="2329020"/>
            <a:ext cx="4645152" cy="3441520"/>
          </a:xfrm>
        </p:spPr>
        <p:txBody>
          <a:bodyPr>
            <a:normAutofit/>
          </a:bodyPr>
          <a:lstStyle/>
          <a:p>
            <a:r>
              <a:rPr lang="en-US" dirty="0"/>
              <a:t>Reviews research studies that may pose institutional management challenges and/or reputational risk</a:t>
            </a:r>
          </a:p>
          <a:p>
            <a:r>
              <a:rPr lang="en-US" dirty="0"/>
              <a:t>Most often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Expedited review and take place in a foreign country </a:t>
            </a:r>
            <a:r>
              <a:rPr lang="en-US" dirty="0"/>
              <a:t>or studies that may cause a reputational risk to the university</a:t>
            </a:r>
          </a:p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F2FCCA4-23D4-4B77-8EE9-A761C9FB2F5A}"/>
              </a:ext>
            </a:extLst>
          </p:cNvPr>
          <p:cNvSpPr txBox="1"/>
          <p:nvPr/>
        </p:nvSpPr>
        <p:spPr>
          <a:xfrm>
            <a:off x="1288512" y="6257350"/>
            <a:ext cx="96076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For more information see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HRP-309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B71E42">
                    <a:lumMod val="60000"/>
                    <a:lumOff val="4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WORKSHEET HUA Harvard Policies</a:t>
            </a:r>
          </a:p>
        </p:txBody>
      </p:sp>
    </p:spTree>
    <p:extLst>
      <p:ext uri="{BB962C8B-B14F-4D97-AF65-F5344CB8AC3E}">
        <p14:creationId xmlns:p14="http://schemas.microsoft.com/office/powerpoint/2010/main" val="28766243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55173A-D53A-4130-9BE0-2EA11555BC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dirty="0"/>
            </a:br>
            <a:r>
              <a:rPr lang="en-US" dirty="0"/>
              <a:t>Office of Undergraduate Education (OUE)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18C005-AE16-44C3-AEED-4C8CDE15CE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49217" y="2128324"/>
            <a:ext cx="4645152" cy="3448595"/>
          </a:xfrm>
        </p:spPr>
        <p:txBody>
          <a:bodyPr>
            <a:normAutofit/>
          </a:bodyPr>
          <a:lstStyle/>
          <a:p>
            <a:r>
              <a:rPr lang="en-US" dirty="0"/>
              <a:t>Reviews research studies that target Harvard College students or the Harvard College educational experience as a focus</a:t>
            </a:r>
          </a:p>
          <a:p>
            <a:r>
              <a:rPr lang="en-US" dirty="0"/>
              <a:t>Attentive to:</a:t>
            </a:r>
          </a:p>
          <a:p>
            <a:pPr lvl="1"/>
            <a:r>
              <a:rPr lang="en-US" dirty="0">
                <a:solidFill>
                  <a:srgbClr val="000000"/>
                </a:solidFill>
              </a:rPr>
              <a:t>I</a:t>
            </a:r>
            <a:r>
              <a:rPr lang="en-US" dirty="0">
                <a:solidFill>
                  <a:srgbClr val="000000"/>
                </a:solidFill>
                <a:effectLst/>
              </a:rPr>
              <a:t>mpact on the well-being of students</a:t>
            </a:r>
          </a:p>
          <a:p>
            <a:pPr lvl="1"/>
            <a:r>
              <a:rPr lang="en-US" dirty="0">
                <a:solidFill>
                  <a:srgbClr val="000000"/>
                </a:solidFill>
              </a:rPr>
              <a:t>Survey fatigue</a:t>
            </a:r>
            <a:endParaRPr lang="en-US" dirty="0">
              <a:solidFill>
                <a:srgbClr val="000000"/>
              </a:solidFill>
              <a:effectLst/>
            </a:endParaRPr>
          </a:p>
          <a:p>
            <a:pPr lvl="1"/>
            <a:r>
              <a:rPr lang="en-US" dirty="0">
                <a:solidFill>
                  <a:srgbClr val="000000"/>
                </a:solidFill>
              </a:rPr>
              <a:t>Recruitment methods</a:t>
            </a:r>
          </a:p>
        </p:txBody>
      </p:sp>
      <p:pic>
        <p:nvPicPr>
          <p:cNvPr id="2" name="Content Placeholder 1">
            <a:extLst>
              <a:ext uri="{FF2B5EF4-FFF2-40B4-BE49-F238E27FC236}">
                <a16:creationId xmlns:a16="http://schemas.microsoft.com/office/drawing/2014/main" id="{683D9206-A96E-DCC6-906F-2DA34B63BB5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413500" y="2189919"/>
            <a:ext cx="4645025" cy="30972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F2FCCA4-23D4-4B77-8EE9-A761C9FB2F5A}"/>
              </a:ext>
            </a:extLst>
          </p:cNvPr>
          <p:cNvSpPr txBox="1"/>
          <p:nvPr/>
        </p:nvSpPr>
        <p:spPr>
          <a:xfrm>
            <a:off x="1288512" y="6257350"/>
            <a:ext cx="96076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For more information see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HRP-309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B71E42">
                    <a:lumMod val="60000"/>
                    <a:lumOff val="4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WORKSHEET HUA Harvard Policies</a:t>
            </a:r>
          </a:p>
        </p:txBody>
      </p:sp>
    </p:spTree>
    <p:extLst>
      <p:ext uri="{BB962C8B-B14F-4D97-AF65-F5344CB8AC3E}">
        <p14:creationId xmlns:p14="http://schemas.microsoft.com/office/powerpoint/2010/main" val="201849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55173A-D53A-4130-9BE0-2EA11555BC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dirty="0"/>
            </a:br>
            <a:r>
              <a:rPr lang="en-US" dirty="0"/>
              <a:t>Office of General Counsel (OGC)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ACB63EAC-1997-7B05-3368-E907F02C48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447800" y="2187861"/>
            <a:ext cx="4645025" cy="309505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2AFD0F2-BD87-4F62-B0B8-8D163A3E18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13771" y="2187861"/>
            <a:ext cx="4802310" cy="3441520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Provide advice upon request </a:t>
            </a:r>
          </a:p>
          <a:p>
            <a:r>
              <a:rPr lang="en-US" dirty="0"/>
              <a:t>Determine whether someone is acting as an agent </a:t>
            </a:r>
          </a:p>
          <a:p>
            <a:r>
              <a:rPr lang="en-US" dirty="0"/>
              <a:t>Determine who meets the definition of “legally authorized representative” and “children” when Human Research is conducted in jurisdictions not covered by policies and procedures</a:t>
            </a:r>
          </a:p>
          <a:p>
            <a:r>
              <a:rPr lang="en-US" dirty="0"/>
              <a:t>Resolve conflicts among applicable laws</a:t>
            </a:r>
          </a:p>
          <a:p>
            <a:r>
              <a:rPr lang="en-US" dirty="0"/>
              <a:t>Institutional adherence to EEA General Data Protection Regulations (GDPR)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F2FCCA4-23D4-4B77-8EE9-A761C9FB2F5A}"/>
              </a:ext>
            </a:extLst>
          </p:cNvPr>
          <p:cNvSpPr txBox="1"/>
          <p:nvPr/>
        </p:nvSpPr>
        <p:spPr>
          <a:xfrm>
            <a:off x="1288512" y="6257350"/>
            <a:ext cx="96076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For more information see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HRP-309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B71E42">
                    <a:lumMod val="60000"/>
                    <a:lumOff val="4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WORKSHEET HUA Harvard Policies</a:t>
            </a:r>
          </a:p>
        </p:txBody>
      </p:sp>
    </p:spTree>
    <p:extLst>
      <p:ext uri="{BB962C8B-B14F-4D97-AF65-F5344CB8AC3E}">
        <p14:creationId xmlns:p14="http://schemas.microsoft.com/office/powerpoint/2010/main" val="3231885995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78</TotalTime>
  <Words>254</Words>
  <Application>Microsoft Office PowerPoint</Application>
  <PresentationFormat>Widescreen</PresentationFormat>
  <Paragraphs>26</Paragraphs>
  <Slides>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Gill Sans MT</vt:lpstr>
      <vt:lpstr>Gallery</vt:lpstr>
      <vt:lpstr>Give Me an O! </vt:lpstr>
      <vt:lpstr> Office of the Vice Provost for Research (OVPR)</vt:lpstr>
      <vt:lpstr> Office of Undergraduate Education (OUE)</vt:lpstr>
      <vt:lpstr> Office of General Counsel (OGC)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Additional Policy Considerations</dc:title>
  <dc:creator>Girard, Jonathan M.</dc:creator>
  <cp:lastModifiedBy>Hammer, Lauren G.</cp:lastModifiedBy>
  <cp:revision>2</cp:revision>
  <dcterms:created xsi:type="dcterms:W3CDTF">2023-05-18T17:42:24Z</dcterms:created>
  <dcterms:modified xsi:type="dcterms:W3CDTF">2023-05-18T19:52:41Z</dcterms:modified>
</cp:coreProperties>
</file>